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9" r:id="rId3"/>
    <p:sldId id="260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3" r:id="rId14"/>
    <p:sldId id="275" r:id="rId15"/>
    <p:sldId id="276" r:id="rId16"/>
    <p:sldId id="277" r:id="rId17"/>
    <p:sldId id="256" r:id="rId18"/>
    <p:sldId id="257" r:id="rId19"/>
    <p:sldId id="258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4A3B1-6C73-E230-2660-F169E2F87EF5}" v="3" dt="2024-06-26T03:37:58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ths" userId="S::saraths@am.amrita.edu::244d0ad9-751b-45dc-a37d-eb545e66f5d8" providerId="AD" clId="Web-{CF14A3B1-6C73-E230-2660-F169E2F87EF5}"/>
    <pc:docChg chg="modSld">
      <pc:chgData name="saraths" userId="S::saraths@am.amrita.edu::244d0ad9-751b-45dc-a37d-eb545e66f5d8" providerId="AD" clId="Web-{CF14A3B1-6C73-E230-2660-F169E2F87EF5}" dt="2024-06-26T03:37:58.106" v="2" actId="20577"/>
      <pc:docMkLst>
        <pc:docMk/>
      </pc:docMkLst>
      <pc:sldChg chg="modSp">
        <pc:chgData name="saraths" userId="S::saraths@am.amrita.edu::244d0ad9-751b-45dc-a37d-eb545e66f5d8" providerId="AD" clId="Web-{CF14A3B1-6C73-E230-2660-F169E2F87EF5}" dt="2024-06-26T03:37:58.106" v="2" actId="20577"/>
        <pc:sldMkLst>
          <pc:docMk/>
          <pc:sldMk cId="0" sldId="277"/>
        </pc:sldMkLst>
        <pc:spChg chg="mod">
          <ac:chgData name="saraths" userId="S::saraths@am.amrita.edu::244d0ad9-751b-45dc-a37d-eb545e66f5d8" providerId="AD" clId="Web-{CF14A3B1-6C73-E230-2660-F169E2F87EF5}" dt="2024-06-26T03:37:58.106" v="2" actId="20577"/>
          <ac:spMkLst>
            <pc:docMk/>
            <pc:sldMk cId="0" sldId="277"/>
            <ac:spMk id="7" creationId="{323ABCE7-9F54-139B-1A8A-BE2E4DBAA9B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ECE9-D645-0540-9DA0-AEC7DA1A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37256"/>
            <a:ext cx="11209376" cy="4908082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B4E98A-97D9-4526-9E90-BA541F5B5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348662"/>
            <a:ext cx="11209376" cy="464000"/>
          </a:xfrm>
        </p:spPr>
        <p:txBody>
          <a:bodyPr>
            <a:noAutofit/>
          </a:bodyPr>
          <a:lstStyle>
            <a:lvl1pPr>
              <a:defRPr sz="3200" b="0">
                <a:solidFill>
                  <a:srgbClr val="A4123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Here To Edit Title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DA784-0993-4F43-BA98-733CB6486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9" y="6369932"/>
            <a:ext cx="12218977" cy="521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41DD4-A5E8-4552-814D-0D80AF0F2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4" y="6490361"/>
            <a:ext cx="1781941" cy="3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0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C414-CEA1-4751-B4F1-497A70F6A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0B34C-6ACD-4D78-BC86-B0BF5E831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21FA-F2A4-45BB-A75D-8B6A2538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5BE85-2FA0-4E61-A93E-F7A231CC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87E0C-F01C-4E74-981E-86D131C5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9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2C98-9238-40F1-873D-CE546ACA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B5F29-0097-4EA5-A833-898E65FFE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5B3D-5C64-42B0-9AEF-47C1D3AF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19A8-A5A0-4F64-8011-DB500625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3E31-71BE-4274-861C-3D7F7A8D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3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90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33766" y="2232845"/>
            <a:ext cx="5219972" cy="278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9" b="1" i="0">
                <a:solidFill>
                  <a:srgbClr val="002A5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84" b="1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10860"/>
            <a:endParaRPr lang="en-IN" b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99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21720"/>
            <a:fld id="{81D60167-4931-47E6-BA6A-407CBD079E47}" type="slidenum">
              <a:rPr lang="en-IN" spc="-4" smtClean="0"/>
              <a:pPr marL="21720"/>
              <a:t>‹#›</a:t>
            </a:fld>
            <a:endParaRPr lang="en-IN" spc="-4"/>
          </a:p>
        </p:txBody>
      </p:sp>
    </p:spTree>
    <p:extLst>
      <p:ext uri="{BB962C8B-B14F-4D97-AF65-F5344CB8AC3E}">
        <p14:creationId xmlns:p14="http://schemas.microsoft.com/office/powerpoint/2010/main" val="136773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84" b="1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10860"/>
            <a:endParaRPr lang="en-IN" b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99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21720"/>
            <a:fld id="{81D60167-4931-47E6-BA6A-407CBD079E47}" type="slidenum">
              <a:rPr lang="en-IN" spc="-4" smtClean="0"/>
              <a:pPr marL="21720"/>
              <a:t>‹#›</a:t>
            </a:fld>
            <a:endParaRPr lang="en-IN" spc="-4"/>
          </a:p>
        </p:txBody>
      </p:sp>
    </p:spTree>
    <p:extLst>
      <p:ext uri="{BB962C8B-B14F-4D97-AF65-F5344CB8AC3E}">
        <p14:creationId xmlns:p14="http://schemas.microsoft.com/office/powerpoint/2010/main" val="3833984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837" y="1235990"/>
            <a:ext cx="3660496" cy="455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9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0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5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91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91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51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8248-39AE-B24D-B571-E8695ACF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0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0/05/decision-tree-vs-random-forest-algorith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lyticsvidhya.com/blog/2018/06/comprehensive-guide-for-ensemble-models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nalyticsvidhya.com/blog/2018/06/comprehensive-guide-for-ensemble-models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nalyticsvidhya.com/blog/2018/06/comprehensive-guide-for-ensemble-models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C7025E-4863-6F49-AD01-8A5B65B0890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350">
                <a:solidFill>
                  <a:prstClr val="white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288CD4-7B52-C244-BAD4-BFF7D9DC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99" y="2667001"/>
            <a:ext cx="3443174" cy="110489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A58083-EF1A-427F-9030-DC289843A2BF}"/>
              </a:ext>
            </a:extLst>
          </p:cNvPr>
          <p:cNvCxnSpPr>
            <a:cxnSpLocks/>
          </p:cNvCxnSpPr>
          <p:nvPr/>
        </p:nvCxnSpPr>
        <p:spPr>
          <a:xfrm>
            <a:off x="6290673" y="2401045"/>
            <a:ext cx="0" cy="163681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07A921-4A34-4052-800D-82EA711F2427}"/>
              </a:ext>
            </a:extLst>
          </p:cNvPr>
          <p:cNvSpPr txBox="1"/>
          <p:nvPr/>
        </p:nvSpPr>
        <p:spPr>
          <a:xfrm>
            <a:off x="2113288" y="4440819"/>
            <a:ext cx="8029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 dirty="0">
                <a:solidFill>
                  <a:prstClr val="white"/>
                </a:solidFill>
                <a:latin typeface="Georgia" panose="02040502050405020303" pitchFamily="18" charset="0"/>
              </a:rPr>
              <a:t>Ensembles using Bagging and Boosting</a:t>
            </a:r>
          </a:p>
        </p:txBody>
      </p:sp>
    </p:spTree>
    <p:extLst>
      <p:ext uri="{BB962C8B-B14F-4D97-AF65-F5344CB8AC3E}">
        <p14:creationId xmlns:p14="http://schemas.microsoft.com/office/powerpoint/2010/main" val="300592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F8AE80-F20A-A06E-C00D-8D3D4A70B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869" y="1137256"/>
            <a:ext cx="5199006" cy="4908082"/>
          </a:xfrm>
        </p:spPr>
        <p:txBody>
          <a:bodyPr>
            <a:normAutofit/>
          </a:bodyPr>
          <a:lstStyle/>
          <a:p>
            <a:pPr marL="241300" marR="175260" indent="-228600" algn="just">
              <a:lnSpc>
                <a:spcPct val="150000"/>
              </a:lnSpc>
              <a:spcBef>
                <a:spcPts val="73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dirty="0">
                <a:cs typeface="Calibri"/>
              </a:rPr>
              <a:t>In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fact,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random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forests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are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 </a:t>
            </a:r>
            <a:r>
              <a:rPr lang="en-US" sz="2000" spc="-5" dirty="0">
                <a:cs typeface="Calibri"/>
              </a:rPr>
              <a:t>special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case </a:t>
            </a:r>
            <a:r>
              <a:rPr lang="en-US" sz="2000" spc="-57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 </a:t>
            </a:r>
            <a:r>
              <a:rPr lang="en-US" sz="2000" dirty="0">
                <a:cs typeface="Calibri"/>
              </a:rPr>
              <a:t>bagging </a:t>
            </a:r>
            <a:r>
              <a:rPr lang="en-US" sz="2000" spc="-10" dirty="0">
                <a:cs typeface="Calibri"/>
              </a:rPr>
              <a:t>where </a:t>
            </a:r>
            <a:r>
              <a:rPr lang="en-US" sz="2000" spc="-15" dirty="0">
                <a:cs typeface="Calibri"/>
              </a:rPr>
              <a:t>we </a:t>
            </a:r>
            <a:r>
              <a:rPr lang="en-US" sz="2000" dirty="0">
                <a:cs typeface="Calibri"/>
              </a:rPr>
              <a:t>also </a:t>
            </a:r>
            <a:r>
              <a:rPr lang="en-US" sz="2000" spc="-5" dirty="0">
                <a:cs typeface="Calibri"/>
              </a:rPr>
              <a:t>use </a:t>
            </a:r>
            <a:r>
              <a:rPr lang="en-US" sz="2000" spc="-10" dirty="0">
                <a:cs typeface="Calibri"/>
              </a:rPr>
              <a:t>random 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feature </a:t>
            </a:r>
            <a:r>
              <a:rPr lang="en-US" sz="2000" spc="-10" dirty="0">
                <a:cs typeface="Calibri"/>
              </a:rPr>
              <a:t>subsets </a:t>
            </a:r>
            <a:r>
              <a:rPr lang="en-US" sz="2000" spc="-15" dirty="0">
                <a:cs typeface="Calibri"/>
              </a:rPr>
              <a:t>to </a:t>
            </a:r>
            <a:r>
              <a:rPr lang="en-US" sz="2000" spc="-5" dirty="0">
                <a:cs typeface="Calibri"/>
              </a:rPr>
              <a:t>fit </a:t>
            </a:r>
            <a:r>
              <a:rPr lang="en-US" sz="2000" dirty="0">
                <a:cs typeface="Calibri"/>
              </a:rPr>
              <a:t>the individual 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decision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trees</a:t>
            </a:r>
            <a:endParaRPr lang="en-US" sz="2000" dirty="0">
              <a:cs typeface="Calibri"/>
            </a:endParaRPr>
          </a:p>
          <a:p>
            <a:pPr marL="241300" marR="5080" indent="-228600" algn="just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en-US" sz="2000" dirty="0">
                <a:cs typeface="Calibri"/>
              </a:rPr>
              <a:t>Bagging </a:t>
            </a:r>
            <a:r>
              <a:rPr lang="en-US" sz="2000" spc="-10" dirty="0">
                <a:cs typeface="Calibri"/>
              </a:rPr>
              <a:t>can </a:t>
            </a:r>
            <a:r>
              <a:rPr lang="en-US" sz="2000" spc="-15" dirty="0">
                <a:cs typeface="Calibri"/>
              </a:rPr>
              <a:t>improve </a:t>
            </a:r>
            <a:r>
              <a:rPr lang="en-US" sz="2000" dirty="0">
                <a:cs typeface="Calibri"/>
              </a:rPr>
              <a:t>the </a:t>
            </a:r>
            <a:r>
              <a:rPr lang="en-US" sz="2000" spc="-5" dirty="0">
                <a:cs typeface="Calibri"/>
              </a:rPr>
              <a:t>accuracy of 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unstable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models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decrease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degree </a:t>
            </a:r>
            <a:r>
              <a:rPr lang="en-US" sz="2000" spc="-57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of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overfitting</a:t>
            </a:r>
          </a:p>
          <a:p>
            <a:pPr marL="241300" marR="5080" algn="just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en-US" sz="2000" spc="-5" dirty="0">
                <a:cs typeface="Calibri"/>
              </a:rPr>
              <a:t>Thus models of high variance </a:t>
            </a:r>
            <a:r>
              <a:rPr lang="en-US" sz="2000" spc="-10" dirty="0">
                <a:cs typeface="Calibri"/>
              </a:rPr>
              <a:t>can benefit </a:t>
            </a:r>
            <a:r>
              <a:rPr lang="en-US" sz="2000" spc="-57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out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</a:t>
            </a:r>
            <a:r>
              <a:rPr lang="en-US" sz="2000" dirty="0">
                <a:cs typeface="Calibri"/>
              </a:rPr>
              <a:t> Bagging</a:t>
            </a:r>
            <a:r>
              <a:rPr lang="en-US" sz="2000" spc="-5" dirty="0">
                <a:cs typeface="Calibri"/>
              </a:rPr>
              <a:t> techniques</a:t>
            </a:r>
            <a:endParaRPr lang="en-US" sz="2000" dirty="0">
              <a:cs typeface="Calibri"/>
            </a:endParaRPr>
          </a:p>
          <a:p>
            <a:pPr marL="241300" marR="5080" indent="-228600" algn="just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en-US" sz="2000" dirty="0"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99" y="263043"/>
            <a:ext cx="11209376" cy="635239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lang="en-US" sz="2400" spc="-25" dirty="0"/>
              <a:t>Bagging</a:t>
            </a:r>
            <a:r>
              <a:rPr lang="en-US" sz="2400" spc="-110" dirty="0"/>
              <a:t> </a:t>
            </a:r>
            <a:r>
              <a:rPr lang="en-US" sz="2400" dirty="0"/>
              <a:t>–</a:t>
            </a:r>
            <a:r>
              <a:rPr lang="en-US" sz="2400" spc="-65" dirty="0"/>
              <a:t> </a:t>
            </a:r>
            <a:r>
              <a:rPr lang="en-US" sz="2400" spc="-35" dirty="0"/>
              <a:t>building</a:t>
            </a:r>
            <a:r>
              <a:rPr lang="en-US" sz="2400" spc="-105" dirty="0"/>
              <a:t> </a:t>
            </a:r>
            <a:r>
              <a:rPr lang="en-US" sz="2400" spc="-15" dirty="0"/>
              <a:t>an</a:t>
            </a:r>
            <a:r>
              <a:rPr lang="en-US" sz="2400" spc="-90" dirty="0"/>
              <a:t> </a:t>
            </a:r>
            <a:r>
              <a:rPr lang="en-US" sz="2400" spc="-35" dirty="0"/>
              <a:t>ensemble</a:t>
            </a:r>
            <a:r>
              <a:rPr lang="en-US" sz="2400" spc="-110" dirty="0"/>
              <a:t> </a:t>
            </a:r>
            <a:r>
              <a:rPr lang="en-US" sz="2400" spc="-15" dirty="0"/>
              <a:t>of </a:t>
            </a:r>
            <a:r>
              <a:rPr lang="en-US" sz="2400" spc="-980" dirty="0"/>
              <a:t> </a:t>
            </a:r>
            <a:r>
              <a:rPr lang="en-US" sz="2400" spc="-35" dirty="0"/>
              <a:t>classifiers</a:t>
            </a:r>
            <a:r>
              <a:rPr lang="en-US" sz="2400" spc="-100" dirty="0"/>
              <a:t> </a:t>
            </a:r>
            <a:r>
              <a:rPr lang="en-US" sz="2400" spc="-40" dirty="0"/>
              <a:t>from</a:t>
            </a:r>
            <a:r>
              <a:rPr lang="en-US" sz="2400" spc="-130" dirty="0"/>
              <a:t> </a:t>
            </a:r>
            <a:r>
              <a:rPr lang="en-US" sz="2400" spc="-45" dirty="0"/>
              <a:t>bootstrap</a:t>
            </a:r>
            <a:r>
              <a:rPr lang="en-US" sz="2400" spc="-110" dirty="0"/>
              <a:t> </a:t>
            </a:r>
            <a:r>
              <a:rPr lang="en-US" sz="2400" spc="-30" dirty="0"/>
              <a:t>samples</a:t>
            </a:r>
            <a:endParaRPr sz="2400" spc="-3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667" y="1323543"/>
            <a:ext cx="4783465" cy="37519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478" y="6531266"/>
            <a:ext cx="45281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Image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Source: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Python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Machine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Learning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Sebastian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Raschka,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Packt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Publishing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Food</a:t>
            </a:r>
            <a:r>
              <a:rPr spc="-30" dirty="0"/>
              <a:t> </a:t>
            </a:r>
            <a:r>
              <a:rPr spc="-35" dirty="0"/>
              <a:t>for</a:t>
            </a:r>
            <a:r>
              <a:rPr spc="-30" dirty="0"/>
              <a:t> </a:t>
            </a:r>
            <a:r>
              <a:rPr spc="-10" dirty="0"/>
              <a:t>thought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187" y="1110425"/>
            <a:ext cx="10659745" cy="37442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170180" algn="just">
              <a:lnSpc>
                <a:spcPts val="2690"/>
              </a:lnSpc>
              <a:spcBef>
                <a:spcPts val="745"/>
              </a:spcBef>
            </a:pPr>
            <a:r>
              <a:rPr sz="2400" spc="-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If</a:t>
            </a:r>
            <a:r>
              <a:rPr sz="240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a</a:t>
            </a:r>
            <a:r>
              <a:rPr sz="240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data</a:t>
            </a:r>
            <a:r>
              <a:rPr sz="240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point</a:t>
            </a:r>
            <a:r>
              <a:rPr sz="2400" spc="2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is</a:t>
            </a:r>
            <a:r>
              <a:rPr sz="2400" spc="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incorrectly</a:t>
            </a:r>
            <a:r>
              <a:rPr sz="2400" spc="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predicted</a:t>
            </a:r>
            <a:r>
              <a:rPr sz="2400" spc="2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by</a:t>
            </a:r>
            <a:r>
              <a:rPr sz="2400" spc="2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the</a:t>
            </a:r>
            <a:r>
              <a:rPr sz="240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first</a:t>
            </a:r>
            <a:r>
              <a:rPr sz="2400" spc="2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model,</a:t>
            </a:r>
            <a:r>
              <a:rPr sz="2400" spc="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and</a:t>
            </a:r>
            <a:r>
              <a:rPr sz="2400" spc="2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then</a:t>
            </a:r>
            <a:r>
              <a:rPr sz="2400" spc="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by</a:t>
            </a:r>
            <a:r>
              <a:rPr sz="2400" spc="2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the </a:t>
            </a:r>
            <a:r>
              <a:rPr sz="2400" spc="-62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subsequent</a:t>
            </a:r>
            <a:r>
              <a:rPr sz="2400" spc="5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models</a:t>
            </a:r>
            <a:r>
              <a:rPr sz="2400" spc="1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also,</a:t>
            </a:r>
            <a:r>
              <a:rPr sz="2400" spc="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will</a:t>
            </a:r>
            <a:r>
              <a:rPr sz="240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combining</a:t>
            </a:r>
            <a:r>
              <a:rPr sz="2400" spc="2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the </a:t>
            </a:r>
            <a:r>
              <a:rPr sz="2400" spc="-1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predictions</a:t>
            </a:r>
            <a:r>
              <a:rPr sz="2400" spc="5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provide</a:t>
            </a:r>
            <a:r>
              <a:rPr sz="2400" spc="1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better </a:t>
            </a:r>
            <a:r>
              <a:rPr sz="2400" spc="-15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Georgia" panose="02040502050405020303" pitchFamily="18" charset="0"/>
                <a:cs typeface="Calibri"/>
              </a:rPr>
              <a:t>results?</a:t>
            </a:r>
            <a:endParaRPr sz="2400" dirty="0">
              <a:latin typeface="Georgia" panose="02040502050405020303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2445"/>
              </a:spcBef>
            </a:pPr>
            <a:r>
              <a:rPr sz="2400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Ans:</a:t>
            </a:r>
            <a:r>
              <a:rPr sz="2400" spc="-55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No!</a:t>
            </a:r>
            <a:endParaRPr sz="2400" dirty="0">
              <a:latin typeface="Georgia" panose="02040502050405020303" pitchFamily="18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So</a:t>
            </a:r>
            <a:r>
              <a:rPr sz="2400" spc="-5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 how </a:t>
            </a:r>
            <a:r>
              <a:rPr sz="2400" spc="-15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we</a:t>
            </a:r>
            <a:r>
              <a:rPr sz="2400" spc="-5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do</a:t>
            </a:r>
            <a:r>
              <a:rPr sz="2400" spc="-15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 we </a:t>
            </a:r>
            <a:r>
              <a:rPr sz="2400" spc="-10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solve</a:t>
            </a:r>
            <a:r>
              <a:rPr sz="2400" spc="-20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this</a:t>
            </a:r>
            <a:r>
              <a:rPr sz="2400" spc="-15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Georgia" panose="02040502050405020303" pitchFamily="18" charset="0"/>
                <a:cs typeface="Calibri"/>
              </a:rPr>
              <a:t>problem?</a:t>
            </a:r>
            <a:endParaRPr sz="2400" dirty="0">
              <a:latin typeface="Georgia" panose="02040502050405020303" pitchFamily="18" charset="0"/>
              <a:cs typeface="Calibri"/>
            </a:endParaRPr>
          </a:p>
          <a:p>
            <a:pPr algn="just">
              <a:lnSpc>
                <a:spcPct val="100000"/>
              </a:lnSpc>
            </a:pPr>
            <a:endParaRPr sz="2400" dirty="0">
              <a:latin typeface="Georgia" panose="02040502050405020303" pitchFamily="18" charset="0"/>
              <a:cs typeface="Calibri"/>
            </a:endParaRPr>
          </a:p>
          <a:p>
            <a:pPr marL="12700" marR="5080" algn="just">
              <a:lnSpc>
                <a:spcPct val="80000"/>
              </a:lnSpc>
              <a:spcBef>
                <a:spcPts val="1970"/>
              </a:spcBef>
            </a:pPr>
            <a:r>
              <a:rPr sz="2400" spc="-1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Boosting!</a:t>
            </a:r>
            <a:r>
              <a:rPr sz="2400" spc="3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Boosting</a:t>
            </a:r>
            <a:r>
              <a:rPr sz="2400" spc="2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is</a:t>
            </a:r>
            <a:r>
              <a:rPr sz="2400" spc="1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a</a:t>
            </a:r>
            <a:r>
              <a:rPr sz="2400" spc="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sequential</a:t>
            </a:r>
            <a:r>
              <a:rPr sz="2400" spc="2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process,</a:t>
            </a:r>
            <a:r>
              <a:rPr sz="2400" spc="4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where</a:t>
            </a:r>
            <a:r>
              <a:rPr sz="2400" spc="1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each</a:t>
            </a:r>
            <a:r>
              <a:rPr sz="2400" spc="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subsequent</a:t>
            </a:r>
            <a:r>
              <a:rPr sz="2400" spc="7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model </a:t>
            </a:r>
            <a:r>
              <a:rPr sz="2400" spc="-62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attempts</a:t>
            </a:r>
            <a:r>
              <a:rPr sz="2400" spc="1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to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correct</a:t>
            </a:r>
            <a:r>
              <a:rPr sz="2400" spc="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the</a:t>
            </a:r>
            <a:r>
              <a:rPr sz="2400" spc="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2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errors</a:t>
            </a:r>
            <a:r>
              <a:rPr sz="2400" spc="1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of the</a:t>
            </a:r>
            <a:r>
              <a:rPr sz="2400" spc="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previous</a:t>
            </a:r>
            <a:r>
              <a:rPr sz="2400" spc="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model.</a:t>
            </a:r>
            <a:r>
              <a:rPr sz="2400" spc="2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The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succeeding </a:t>
            </a:r>
            <a:r>
              <a:rPr sz="240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models</a:t>
            </a:r>
            <a:r>
              <a:rPr sz="2400" spc="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are</a:t>
            </a:r>
            <a:r>
              <a:rPr sz="2400" spc="-10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dependent</a:t>
            </a:r>
            <a:r>
              <a:rPr sz="2400" spc="4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on</a:t>
            </a:r>
            <a:r>
              <a:rPr sz="2400" spc="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the </a:t>
            </a:r>
            <a:r>
              <a:rPr sz="2400" spc="-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previous</a:t>
            </a:r>
            <a:r>
              <a:rPr sz="2400" spc="1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85622"/>
                </a:solidFill>
                <a:latin typeface="Georgia" panose="02040502050405020303" pitchFamily="18" charset="0"/>
                <a:cs typeface="Calibri"/>
              </a:rPr>
              <a:t>model.</a:t>
            </a:r>
            <a:endParaRPr sz="2400" dirty="0">
              <a:latin typeface="Georgia" panose="02040502050405020303" pitchFamily="18" charset="0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Boosting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06657" y="6477685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924559"/>
            <a:ext cx="4004310" cy="26438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527685" marR="571500" indent="-515620" algn="just">
              <a:lnSpc>
                <a:spcPts val="2160"/>
              </a:lnSpc>
              <a:spcBef>
                <a:spcPts val="3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dirty="0">
                <a:latin typeface="Georgia" panose="02040502050405020303" pitchFamily="18" charset="0"/>
                <a:cs typeface="Calibri"/>
              </a:rPr>
              <a:t>A </a:t>
            </a:r>
            <a:r>
              <a:rPr spc="-10" dirty="0">
                <a:latin typeface="Georgia" panose="02040502050405020303" pitchFamily="18" charset="0"/>
                <a:cs typeface="Calibri"/>
              </a:rPr>
              <a:t>subset </a:t>
            </a:r>
            <a:r>
              <a:rPr dirty="0">
                <a:latin typeface="Georgia" panose="02040502050405020303" pitchFamily="18" charset="0"/>
                <a:cs typeface="Calibri"/>
              </a:rPr>
              <a:t>is </a:t>
            </a:r>
            <a:r>
              <a:rPr spc="-10" dirty="0">
                <a:latin typeface="Georgia" panose="02040502050405020303" pitchFamily="18" charset="0"/>
                <a:cs typeface="Calibri"/>
              </a:rPr>
              <a:t>created from </a:t>
            </a:r>
            <a:r>
              <a:rPr dirty="0">
                <a:latin typeface="Georgia" panose="02040502050405020303" pitchFamily="18" charset="0"/>
                <a:cs typeface="Calibri"/>
              </a:rPr>
              <a:t>the </a:t>
            </a:r>
            <a:r>
              <a:rPr spc="-440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original </a:t>
            </a:r>
            <a:r>
              <a:rPr spc="-10" dirty="0">
                <a:latin typeface="Georgia" panose="02040502050405020303" pitchFamily="18" charset="0"/>
                <a:cs typeface="Calibri"/>
              </a:rPr>
              <a:t>dataset.</a:t>
            </a:r>
            <a:endParaRPr dirty="0">
              <a:latin typeface="Georgia" panose="02040502050405020303" pitchFamily="18" charset="0"/>
              <a:cs typeface="Calibri"/>
            </a:endParaRPr>
          </a:p>
          <a:p>
            <a:pPr marL="527685" indent="-515620" algn="just">
              <a:lnSpc>
                <a:spcPts val="2280"/>
              </a:lnSpc>
              <a:spcBef>
                <a:spcPts val="72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pc="-15" dirty="0">
                <a:latin typeface="Georgia" panose="02040502050405020303" pitchFamily="18" charset="0"/>
                <a:cs typeface="Calibri"/>
              </a:rPr>
              <a:t>Initially,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all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spc="-15" dirty="0">
                <a:latin typeface="Georgia" panose="02040502050405020303" pitchFamily="18" charset="0"/>
                <a:cs typeface="Calibri"/>
              </a:rPr>
              <a:t>data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points</a:t>
            </a:r>
            <a:r>
              <a:rPr spc="-10" dirty="0">
                <a:latin typeface="Georgia" panose="02040502050405020303" pitchFamily="18" charset="0"/>
                <a:cs typeface="Calibri"/>
              </a:rPr>
              <a:t> are </a:t>
            </a:r>
            <a:r>
              <a:rPr spc="-5" dirty="0">
                <a:latin typeface="Georgia" panose="02040502050405020303" pitchFamily="18" charset="0"/>
                <a:cs typeface="Calibri"/>
              </a:rPr>
              <a:t>given</a:t>
            </a:r>
            <a:endParaRPr dirty="0">
              <a:latin typeface="Georgia" panose="02040502050405020303" pitchFamily="18" charset="0"/>
              <a:cs typeface="Calibri"/>
            </a:endParaRPr>
          </a:p>
          <a:p>
            <a:pPr marL="527685" algn="just">
              <a:lnSpc>
                <a:spcPts val="2280"/>
              </a:lnSpc>
            </a:pPr>
            <a:r>
              <a:rPr dirty="0">
                <a:latin typeface="Georgia" panose="02040502050405020303" pitchFamily="18" charset="0"/>
                <a:cs typeface="Calibri"/>
              </a:rPr>
              <a:t>equal</a:t>
            </a:r>
            <a:r>
              <a:rPr spc="-75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weights.</a:t>
            </a:r>
            <a:endParaRPr dirty="0">
              <a:latin typeface="Georgia" panose="02040502050405020303" pitchFamily="18" charset="0"/>
              <a:cs typeface="Calibri"/>
            </a:endParaRPr>
          </a:p>
          <a:p>
            <a:pPr marL="527685" marR="254000" indent="-515620" algn="just">
              <a:lnSpc>
                <a:spcPts val="2160"/>
              </a:lnSpc>
              <a:spcBef>
                <a:spcPts val="104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dirty="0">
                <a:latin typeface="Georgia" panose="02040502050405020303" pitchFamily="18" charset="0"/>
                <a:cs typeface="Calibri"/>
              </a:rPr>
              <a:t>A </a:t>
            </a:r>
            <a:r>
              <a:rPr spc="-5" dirty="0">
                <a:latin typeface="Georgia" panose="02040502050405020303" pitchFamily="18" charset="0"/>
                <a:cs typeface="Calibri"/>
              </a:rPr>
              <a:t>base </a:t>
            </a:r>
            <a:r>
              <a:rPr dirty="0">
                <a:latin typeface="Georgia" panose="02040502050405020303" pitchFamily="18" charset="0"/>
                <a:cs typeface="Calibri"/>
              </a:rPr>
              <a:t>model is </a:t>
            </a:r>
            <a:r>
              <a:rPr spc="-10" dirty="0">
                <a:latin typeface="Georgia" panose="02040502050405020303" pitchFamily="18" charset="0"/>
                <a:cs typeface="Calibri"/>
              </a:rPr>
              <a:t>created </a:t>
            </a:r>
            <a:r>
              <a:rPr spc="-5" dirty="0">
                <a:latin typeface="Georgia" panose="02040502050405020303" pitchFamily="18" charset="0"/>
                <a:cs typeface="Calibri"/>
              </a:rPr>
              <a:t>on </a:t>
            </a:r>
            <a:r>
              <a:rPr dirty="0">
                <a:latin typeface="Georgia" panose="02040502050405020303" pitchFamily="18" charset="0"/>
                <a:cs typeface="Calibri"/>
              </a:rPr>
              <a:t>this </a:t>
            </a:r>
            <a:r>
              <a:rPr spc="-445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subset.</a:t>
            </a:r>
            <a:endParaRPr dirty="0">
              <a:latin typeface="Georgia" panose="02040502050405020303" pitchFamily="18" charset="0"/>
              <a:cs typeface="Calibri"/>
            </a:endParaRPr>
          </a:p>
          <a:p>
            <a:pPr marL="527685" indent="-515620" algn="just">
              <a:lnSpc>
                <a:spcPts val="2280"/>
              </a:lnSpc>
              <a:spcBef>
                <a:spcPts val="725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pc="-5" dirty="0">
                <a:latin typeface="Georgia" panose="02040502050405020303" pitchFamily="18" charset="0"/>
                <a:cs typeface="Calibri"/>
              </a:rPr>
              <a:t>This</a:t>
            </a:r>
            <a:r>
              <a:rPr spc="-2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model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is</a:t>
            </a:r>
            <a:r>
              <a:rPr spc="5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used</a:t>
            </a:r>
            <a:r>
              <a:rPr spc="-20" dirty="0">
                <a:latin typeface="Georgia" panose="02040502050405020303" pitchFamily="18" charset="0"/>
                <a:cs typeface="Calibri"/>
              </a:rPr>
              <a:t> </a:t>
            </a:r>
            <a:r>
              <a:rPr spc="-15" dirty="0">
                <a:latin typeface="Georgia" panose="02040502050405020303" pitchFamily="18" charset="0"/>
                <a:cs typeface="Calibri"/>
              </a:rPr>
              <a:t>to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spc="-15" dirty="0">
                <a:latin typeface="Georgia" panose="02040502050405020303" pitchFamily="18" charset="0"/>
                <a:cs typeface="Calibri"/>
              </a:rPr>
              <a:t>make</a:t>
            </a:r>
            <a:endParaRPr dirty="0">
              <a:latin typeface="Georgia" panose="02040502050405020303" pitchFamily="18" charset="0"/>
              <a:cs typeface="Calibri"/>
            </a:endParaRPr>
          </a:p>
          <a:p>
            <a:pPr marL="527685" algn="just">
              <a:lnSpc>
                <a:spcPts val="2280"/>
              </a:lnSpc>
            </a:pPr>
            <a:r>
              <a:rPr spc="-5" dirty="0">
                <a:latin typeface="Georgia" panose="02040502050405020303" pitchFamily="18" charset="0"/>
                <a:cs typeface="Calibri"/>
              </a:rPr>
              <a:t>predictions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on</a:t>
            </a:r>
            <a:r>
              <a:rPr spc="-3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the</a:t>
            </a:r>
            <a:r>
              <a:rPr spc="-5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whole</a:t>
            </a:r>
            <a:r>
              <a:rPr spc="-15" dirty="0">
                <a:latin typeface="Georgia" panose="02040502050405020303" pitchFamily="18" charset="0"/>
                <a:cs typeface="Calibri"/>
              </a:rPr>
              <a:t> </a:t>
            </a:r>
            <a:r>
              <a:rPr spc="-10" dirty="0">
                <a:latin typeface="Georgia" panose="02040502050405020303" pitchFamily="18" charset="0"/>
                <a:cs typeface="Calibri"/>
              </a:rPr>
              <a:t>dataset.</a:t>
            </a:r>
            <a:endParaRPr dirty="0">
              <a:latin typeface="Georgia" panose="02040502050405020303" pitchFamily="18" charset="0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1394" y="1043939"/>
            <a:ext cx="1484857" cy="15342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53116" y="1133855"/>
            <a:ext cx="1580387" cy="14767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75375" y="973074"/>
            <a:ext cx="5684665" cy="44842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834" algn="just">
              <a:lnSpc>
                <a:spcPts val="2280"/>
              </a:lnSpc>
              <a:spcBef>
                <a:spcPts val="105"/>
              </a:spcBef>
              <a:buAutoNum type="arabicPeriod" startAt="5"/>
              <a:tabLst>
                <a:tab pos="469900" algn="l"/>
                <a:tab pos="470534" algn="l"/>
              </a:tabLst>
            </a:pPr>
            <a:r>
              <a:rPr spc="-15" dirty="0">
                <a:latin typeface="Georgia" panose="02040502050405020303" pitchFamily="18" charset="0"/>
                <a:cs typeface="Calibri"/>
              </a:rPr>
              <a:t>Errors</a:t>
            </a:r>
            <a:r>
              <a:rPr spc="-20" dirty="0">
                <a:latin typeface="Georgia" panose="02040502050405020303" pitchFamily="18" charset="0"/>
                <a:cs typeface="Calibri"/>
              </a:rPr>
              <a:t> </a:t>
            </a:r>
            <a:r>
              <a:rPr spc="-10" dirty="0">
                <a:latin typeface="Georgia" panose="02040502050405020303" pitchFamily="18" charset="0"/>
                <a:cs typeface="Calibri"/>
              </a:rPr>
              <a:t>are</a:t>
            </a:r>
            <a:r>
              <a:rPr spc="-5" dirty="0">
                <a:latin typeface="Georgia" panose="02040502050405020303" pitchFamily="18" charset="0"/>
                <a:cs typeface="Calibri"/>
              </a:rPr>
              <a:t> calculated</a:t>
            </a:r>
            <a:r>
              <a:rPr spc="-15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using</a:t>
            </a:r>
            <a:r>
              <a:rPr spc="-2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the</a:t>
            </a:r>
          </a:p>
          <a:p>
            <a:pPr marL="469900" algn="just">
              <a:lnSpc>
                <a:spcPts val="2280"/>
              </a:lnSpc>
            </a:pPr>
            <a:r>
              <a:rPr dirty="0">
                <a:latin typeface="Georgia" panose="02040502050405020303" pitchFamily="18" charset="0"/>
                <a:cs typeface="Calibri"/>
              </a:rPr>
              <a:t>actual</a:t>
            </a:r>
            <a:r>
              <a:rPr spc="-5" dirty="0">
                <a:latin typeface="Georgia" panose="02040502050405020303" pitchFamily="18" charset="0"/>
                <a:cs typeface="Calibri"/>
              </a:rPr>
              <a:t> </a:t>
            </a:r>
            <a:r>
              <a:rPr spc="-10" dirty="0">
                <a:latin typeface="Georgia" panose="02040502050405020303" pitchFamily="18" charset="0"/>
                <a:cs typeface="Calibri"/>
              </a:rPr>
              <a:t>values </a:t>
            </a:r>
            <a:r>
              <a:rPr dirty="0">
                <a:latin typeface="Georgia" panose="02040502050405020303" pitchFamily="18" charset="0"/>
                <a:cs typeface="Calibri"/>
              </a:rPr>
              <a:t>and</a:t>
            </a:r>
            <a:r>
              <a:rPr spc="-15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predicted</a:t>
            </a:r>
            <a:r>
              <a:rPr dirty="0">
                <a:latin typeface="Georgia" panose="02040502050405020303" pitchFamily="18" charset="0"/>
                <a:cs typeface="Calibri"/>
              </a:rPr>
              <a:t> </a:t>
            </a:r>
            <a:r>
              <a:rPr spc="-10" dirty="0">
                <a:latin typeface="Georgia" panose="02040502050405020303" pitchFamily="18" charset="0"/>
                <a:cs typeface="Calibri"/>
              </a:rPr>
              <a:t>values.</a:t>
            </a:r>
            <a:endParaRPr dirty="0">
              <a:latin typeface="Georgia" panose="02040502050405020303" pitchFamily="18" charset="0"/>
              <a:cs typeface="Calibri"/>
            </a:endParaRPr>
          </a:p>
          <a:p>
            <a:pPr marL="469900" marR="1482090" indent="-457834" algn="just">
              <a:lnSpc>
                <a:spcPct val="90000"/>
              </a:lnSpc>
              <a:spcBef>
                <a:spcPts val="994"/>
              </a:spcBef>
              <a:buAutoNum type="arabicPeriod" startAt="6"/>
              <a:tabLst>
                <a:tab pos="469900" algn="l"/>
                <a:tab pos="470534" algn="l"/>
              </a:tabLst>
            </a:pPr>
            <a:r>
              <a:rPr spc="-5" dirty="0">
                <a:latin typeface="Georgia" panose="02040502050405020303" pitchFamily="18" charset="0"/>
                <a:cs typeface="Calibri"/>
              </a:rPr>
              <a:t>The observations which </a:t>
            </a:r>
            <a:r>
              <a:rPr spc="-10" dirty="0">
                <a:latin typeface="Georgia" panose="02040502050405020303" pitchFamily="18" charset="0"/>
                <a:cs typeface="Calibri"/>
              </a:rPr>
              <a:t>are </a:t>
            </a:r>
            <a:r>
              <a:rPr spc="-5" dirty="0">
                <a:latin typeface="Georgia" panose="02040502050405020303" pitchFamily="18" charset="0"/>
                <a:cs typeface="Calibri"/>
              </a:rPr>
              <a:t> incorrectly predicted, </a:t>
            </a:r>
            <a:r>
              <a:rPr spc="-10" dirty="0">
                <a:latin typeface="Georgia" panose="02040502050405020303" pitchFamily="18" charset="0"/>
                <a:cs typeface="Calibri"/>
              </a:rPr>
              <a:t>are </a:t>
            </a:r>
            <a:r>
              <a:rPr spc="-5" dirty="0">
                <a:latin typeface="Georgia" panose="02040502050405020303" pitchFamily="18" charset="0"/>
                <a:cs typeface="Calibri"/>
              </a:rPr>
              <a:t>given </a:t>
            </a:r>
            <a:r>
              <a:rPr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higher weights. </a:t>
            </a:r>
            <a:r>
              <a:rPr spc="-10" dirty="0">
                <a:latin typeface="Georgia" panose="02040502050405020303" pitchFamily="18" charset="0"/>
                <a:cs typeface="Calibri"/>
              </a:rPr>
              <a:t>(Here, </a:t>
            </a:r>
            <a:r>
              <a:rPr dirty="0">
                <a:latin typeface="Georgia" panose="02040502050405020303" pitchFamily="18" charset="0"/>
                <a:cs typeface="Calibri"/>
              </a:rPr>
              <a:t>the </a:t>
            </a:r>
            <a:r>
              <a:rPr spc="-5" dirty="0">
                <a:latin typeface="Georgia" panose="02040502050405020303" pitchFamily="18" charset="0"/>
                <a:cs typeface="Calibri"/>
              </a:rPr>
              <a:t>three </a:t>
            </a:r>
            <a:r>
              <a:rPr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misclassified</a:t>
            </a:r>
            <a:r>
              <a:rPr spc="40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blue-plus</a:t>
            </a:r>
            <a:r>
              <a:rPr spc="-25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points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will </a:t>
            </a:r>
            <a:r>
              <a:rPr spc="-434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be</a:t>
            </a:r>
            <a:r>
              <a:rPr spc="-15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given </a:t>
            </a:r>
            <a:r>
              <a:rPr dirty="0">
                <a:latin typeface="Georgia" panose="02040502050405020303" pitchFamily="18" charset="0"/>
                <a:cs typeface="Calibri"/>
              </a:rPr>
              <a:t>higher</a:t>
            </a:r>
            <a:r>
              <a:rPr spc="-15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weights)</a:t>
            </a:r>
            <a:endParaRPr dirty="0">
              <a:latin typeface="Georgia" panose="02040502050405020303" pitchFamily="18" charset="0"/>
              <a:cs typeface="Calibri"/>
            </a:endParaRPr>
          </a:p>
          <a:p>
            <a:pPr marL="469900" marR="1201420" indent="-457834" algn="just">
              <a:lnSpc>
                <a:spcPct val="90000"/>
              </a:lnSpc>
              <a:spcBef>
                <a:spcPts val="1010"/>
              </a:spcBef>
              <a:buAutoNum type="arabicPeriod" startAt="6"/>
              <a:tabLst>
                <a:tab pos="469900" algn="l"/>
                <a:tab pos="470534" algn="l"/>
              </a:tabLst>
            </a:pPr>
            <a:r>
              <a:rPr spc="-5" dirty="0">
                <a:latin typeface="Georgia" panose="02040502050405020303" pitchFamily="18" charset="0"/>
                <a:cs typeface="Calibri"/>
              </a:rPr>
              <a:t>Another</a:t>
            </a:r>
            <a:r>
              <a:rPr spc="-2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model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is </a:t>
            </a:r>
            <a:r>
              <a:rPr spc="-15" dirty="0">
                <a:latin typeface="Georgia" panose="02040502050405020303" pitchFamily="18" charset="0"/>
                <a:cs typeface="Calibri"/>
              </a:rPr>
              <a:t>created</a:t>
            </a:r>
            <a:r>
              <a:rPr spc="15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and </a:t>
            </a:r>
            <a:r>
              <a:rPr spc="5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predictions </a:t>
            </a:r>
            <a:r>
              <a:rPr spc="-10" dirty="0">
                <a:latin typeface="Georgia" panose="02040502050405020303" pitchFamily="18" charset="0"/>
                <a:cs typeface="Calibri"/>
              </a:rPr>
              <a:t>are </a:t>
            </a:r>
            <a:r>
              <a:rPr dirty="0">
                <a:latin typeface="Georgia" panose="02040502050405020303" pitchFamily="18" charset="0"/>
                <a:cs typeface="Calibri"/>
              </a:rPr>
              <a:t>made </a:t>
            </a:r>
            <a:r>
              <a:rPr spc="-5" dirty="0">
                <a:latin typeface="Georgia" panose="02040502050405020303" pitchFamily="18" charset="0"/>
                <a:cs typeface="Calibri"/>
              </a:rPr>
              <a:t>on </a:t>
            </a:r>
            <a:r>
              <a:rPr dirty="0">
                <a:latin typeface="Georgia" panose="02040502050405020303" pitchFamily="18" charset="0"/>
                <a:cs typeface="Calibri"/>
              </a:rPr>
              <a:t>the </a:t>
            </a:r>
            <a:r>
              <a:rPr spc="5" dirty="0">
                <a:latin typeface="Georgia" panose="02040502050405020303" pitchFamily="18" charset="0"/>
                <a:cs typeface="Calibri"/>
              </a:rPr>
              <a:t> </a:t>
            </a:r>
            <a:r>
              <a:rPr spc="-10" dirty="0">
                <a:latin typeface="Georgia" panose="02040502050405020303" pitchFamily="18" charset="0"/>
                <a:cs typeface="Calibri"/>
              </a:rPr>
              <a:t>dataset.</a:t>
            </a:r>
            <a:r>
              <a:rPr spc="5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(This</a:t>
            </a:r>
            <a:r>
              <a:rPr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model</a:t>
            </a:r>
            <a:r>
              <a:rPr spc="-2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tries</a:t>
            </a:r>
            <a:r>
              <a:rPr spc="10" dirty="0">
                <a:latin typeface="Georgia" panose="02040502050405020303" pitchFamily="18" charset="0"/>
                <a:cs typeface="Calibri"/>
              </a:rPr>
              <a:t> </a:t>
            </a:r>
            <a:r>
              <a:rPr spc="-10" dirty="0">
                <a:latin typeface="Georgia" panose="02040502050405020303" pitchFamily="18" charset="0"/>
                <a:cs typeface="Calibri"/>
              </a:rPr>
              <a:t>to</a:t>
            </a:r>
            <a:r>
              <a:rPr spc="-15" dirty="0">
                <a:latin typeface="Georgia" panose="02040502050405020303" pitchFamily="18" charset="0"/>
                <a:cs typeface="Calibri"/>
              </a:rPr>
              <a:t> </a:t>
            </a:r>
            <a:r>
              <a:rPr spc="-10" dirty="0">
                <a:latin typeface="Georgia" panose="02040502050405020303" pitchFamily="18" charset="0"/>
                <a:cs typeface="Calibri"/>
              </a:rPr>
              <a:t>correct </a:t>
            </a:r>
            <a:r>
              <a:rPr spc="-44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the</a:t>
            </a:r>
            <a:r>
              <a:rPr spc="-5" dirty="0">
                <a:latin typeface="Georgia" panose="02040502050405020303" pitchFamily="18" charset="0"/>
                <a:cs typeface="Calibri"/>
              </a:rPr>
              <a:t> </a:t>
            </a:r>
            <a:r>
              <a:rPr spc="-15" dirty="0">
                <a:latin typeface="Georgia" panose="02040502050405020303" pitchFamily="18" charset="0"/>
                <a:cs typeface="Calibri"/>
              </a:rPr>
              <a:t>errors</a:t>
            </a:r>
            <a:r>
              <a:rPr dirty="0">
                <a:latin typeface="Georgia" panose="02040502050405020303" pitchFamily="18" charset="0"/>
                <a:cs typeface="Calibri"/>
              </a:rPr>
              <a:t> </a:t>
            </a:r>
            <a:r>
              <a:rPr spc="-15" dirty="0">
                <a:latin typeface="Georgia" panose="02040502050405020303" pitchFamily="18" charset="0"/>
                <a:cs typeface="Calibri"/>
              </a:rPr>
              <a:t>from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the</a:t>
            </a:r>
            <a:r>
              <a:rPr spc="-5" dirty="0">
                <a:latin typeface="Georgia" panose="02040502050405020303" pitchFamily="18" charset="0"/>
                <a:cs typeface="Calibri"/>
              </a:rPr>
              <a:t> </a:t>
            </a:r>
            <a:r>
              <a:rPr spc="-10" dirty="0">
                <a:latin typeface="Georgia" panose="02040502050405020303" pitchFamily="18" charset="0"/>
                <a:cs typeface="Calibri"/>
              </a:rPr>
              <a:t>previous</a:t>
            </a:r>
            <a:r>
              <a:rPr spc="-15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model)</a:t>
            </a:r>
          </a:p>
          <a:p>
            <a:pPr marL="469900" indent="-457834" algn="just">
              <a:lnSpc>
                <a:spcPts val="2280"/>
              </a:lnSpc>
              <a:spcBef>
                <a:spcPts val="905"/>
              </a:spcBef>
              <a:buAutoNum type="arabicPeriod" startAt="6"/>
              <a:tabLst>
                <a:tab pos="469900" algn="l"/>
                <a:tab pos="470534" algn="l"/>
              </a:tabLst>
            </a:pPr>
            <a:r>
              <a:rPr spc="-20" dirty="0">
                <a:latin typeface="Georgia" panose="02040502050405020303" pitchFamily="18" charset="0"/>
                <a:cs typeface="Calibri"/>
              </a:rPr>
              <a:t>Similarly,</a:t>
            </a:r>
            <a:r>
              <a:rPr spc="5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multiple models</a:t>
            </a:r>
            <a:r>
              <a:rPr spc="5" dirty="0">
                <a:latin typeface="Georgia" panose="02040502050405020303" pitchFamily="18" charset="0"/>
                <a:cs typeface="Calibri"/>
              </a:rPr>
              <a:t> </a:t>
            </a:r>
            <a:r>
              <a:rPr spc="-10" dirty="0">
                <a:latin typeface="Georgia" panose="02040502050405020303" pitchFamily="18" charset="0"/>
                <a:cs typeface="Calibri"/>
              </a:rPr>
              <a:t>are</a:t>
            </a:r>
            <a:r>
              <a:rPr spc="-5" dirty="0">
                <a:latin typeface="Georgia" panose="02040502050405020303" pitchFamily="18" charset="0"/>
                <a:cs typeface="Calibri"/>
              </a:rPr>
              <a:t> </a:t>
            </a:r>
            <a:r>
              <a:rPr spc="-10" dirty="0">
                <a:latin typeface="Georgia" panose="02040502050405020303" pitchFamily="18" charset="0"/>
                <a:cs typeface="Calibri"/>
              </a:rPr>
              <a:t>created,</a:t>
            </a:r>
            <a:r>
              <a:rPr dirty="0">
                <a:latin typeface="Georgia" panose="02040502050405020303" pitchFamily="18" charset="0"/>
                <a:cs typeface="Calibri"/>
              </a:rPr>
              <a:t> each</a:t>
            </a:r>
          </a:p>
          <a:p>
            <a:pPr marL="469900" algn="just">
              <a:lnSpc>
                <a:spcPts val="2280"/>
              </a:lnSpc>
            </a:pPr>
            <a:r>
              <a:rPr spc="-5" dirty="0">
                <a:latin typeface="Georgia" panose="02040502050405020303" pitchFamily="18" charset="0"/>
                <a:cs typeface="Calibri"/>
              </a:rPr>
              <a:t>correcting</a:t>
            </a:r>
            <a:r>
              <a:rPr spc="-25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the </a:t>
            </a:r>
            <a:r>
              <a:rPr spc="-15" dirty="0">
                <a:latin typeface="Georgia" panose="02040502050405020303" pitchFamily="18" charset="0"/>
                <a:cs typeface="Calibri"/>
              </a:rPr>
              <a:t>errors</a:t>
            </a:r>
            <a:r>
              <a:rPr spc="15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of</a:t>
            </a:r>
            <a:r>
              <a:rPr spc="-15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the</a:t>
            </a:r>
            <a:r>
              <a:rPr spc="-10" dirty="0">
                <a:latin typeface="Georgia" panose="02040502050405020303" pitchFamily="18" charset="0"/>
                <a:cs typeface="Calibri"/>
              </a:rPr>
              <a:t> previous </a:t>
            </a:r>
            <a:r>
              <a:rPr spc="-5" dirty="0">
                <a:latin typeface="Georgia" panose="02040502050405020303" pitchFamily="18" charset="0"/>
                <a:cs typeface="Calibri"/>
              </a:rPr>
              <a:t>model.</a:t>
            </a:r>
            <a:endParaRPr dirty="0">
              <a:latin typeface="Georgia" panose="02040502050405020303" pitchFamily="18" charset="0"/>
              <a:cs typeface="Calibri"/>
            </a:endParaRPr>
          </a:p>
          <a:p>
            <a:pPr marL="469900" marR="5080" indent="-457834" algn="just">
              <a:lnSpc>
                <a:spcPts val="2160"/>
              </a:lnSpc>
              <a:spcBef>
                <a:spcPts val="1035"/>
              </a:spcBef>
              <a:buAutoNum type="arabicPeriod" startAt="9"/>
              <a:tabLst>
                <a:tab pos="469900" algn="l"/>
                <a:tab pos="470534" algn="l"/>
              </a:tabLst>
            </a:pPr>
            <a:r>
              <a:rPr spc="-5" dirty="0">
                <a:latin typeface="Georgia" panose="02040502050405020303" pitchFamily="18" charset="0"/>
                <a:cs typeface="Calibri"/>
              </a:rPr>
              <a:t>The final model </a:t>
            </a:r>
            <a:r>
              <a:rPr spc="-10" dirty="0">
                <a:latin typeface="Georgia" panose="02040502050405020303" pitchFamily="18" charset="0"/>
                <a:cs typeface="Calibri"/>
              </a:rPr>
              <a:t>(strong </a:t>
            </a:r>
            <a:r>
              <a:rPr dirty="0">
                <a:latin typeface="Georgia" panose="02040502050405020303" pitchFamily="18" charset="0"/>
                <a:cs typeface="Calibri"/>
              </a:rPr>
              <a:t>learner) is the </a:t>
            </a:r>
            <a:r>
              <a:rPr spc="-10" dirty="0">
                <a:latin typeface="Georgia" panose="02040502050405020303" pitchFamily="18" charset="0"/>
                <a:cs typeface="Calibri"/>
              </a:rPr>
              <a:t>weighted </a:t>
            </a:r>
            <a:r>
              <a:rPr spc="-440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mean</a:t>
            </a:r>
            <a:r>
              <a:rPr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of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all</a:t>
            </a:r>
            <a:r>
              <a:rPr spc="-5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the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dirty="0">
                <a:latin typeface="Georgia" panose="02040502050405020303" pitchFamily="18" charset="0"/>
                <a:cs typeface="Calibri"/>
              </a:rPr>
              <a:t>models</a:t>
            </a:r>
            <a:r>
              <a:rPr spc="5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(weak</a:t>
            </a:r>
            <a:r>
              <a:rPr spc="-10" dirty="0">
                <a:latin typeface="Georgia" panose="02040502050405020303" pitchFamily="18" charset="0"/>
                <a:cs typeface="Calibri"/>
              </a:rPr>
              <a:t> </a:t>
            </a:r>
            <a:r>
              <a:rPr spc="-5" dirty="0">
                <a:latin typeface="Georgia" panose="02040502050405020303" pitchFamily="18" charset="0"/>
                <a:cs typeface="Calibri"/>
              </a:rPr>
              <a:t>learners).</a:t>
            </a:r>
            <a:endParaRPr dirty="0">
              <a:latin typeface="Georgia" panose="02040502050405020303" pitchFamily="18" charset="0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6415" y="3657162"/>
            <a:ext cx="11297920" cy="3175000"/>
            <a:chOff x="736091" y="3656076"/>
            <a:chExt cx="11297920" cy="31750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3656076"/>
              <a:ext cx="3951732" cy="27005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50336" y="5658611"/>
              <a:ext cx="8583295" cy="1172210"/>
            </a:xfrm>
            <a:custGeom>
              <a:avLst/>
              <a:gdLst/>
              <a:ahLst/>
              <a:cxnLst/>
              <a:rect l="l" t="t" r="r" b="b"/>
              <a:pathLst>
                <a:path w="8583295" h="1172209">
                  <a:moveTo>
                    <a:pt x="8583167" y="0"/>
                  </a:moveTo>
                  <a:lnTo>
                    <a:pt x="0" y="0"/>
                  </a:lnTo>
                  <a:lnTo>
                    <a:pt x="0" y="1171956"/>
                  </a:lnTo>
                  <a:lnTo>
                    <a:pt x="8583167" y="1171956"/>
                  </a:lnTo>
                  <a:lnTo>
                    <a:pt x="8583167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90215" y="5617727"/>
            <a:ext cx="8234680" cy="121443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Georgia" panose="02040502050405020303" pitchFamily="18" charset="0"/>
                <a:cs typeface="Calibri"/>
              </a:rPr>
              <a:t>Thus,</a:t>
            </a:r>
            <a:r>
              <a:rPr sz="140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the</a:t>
            </a:r>
            <a:r>
              <a:rPr sz="140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boosting</a:t>
            </a:r>
            <a:r>
              <a:rPr sz="1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algorithm</a:t>
            </a:r>
            <a:r>
              <a:rPr sz="1400" spc="-1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combines</a:t>
            </a:r>
            <a:r>
              <a:rPr sz="1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a</a:t>
            </a:r>
            <a:r>
              <a:rPr sz="1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number</a:t>
            </a:r>
            <a:r>
              <a:rPr sz="1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of</a:t>
            </a:r>
            <a:r>
              <a:rPr sz="1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weak</a:t>
            </a:r>
            <a:r>
              <a:rPr sz="1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learners</a:t>
            </a:r>
            <a:r>
              <a:rPr sz="1400" spc="2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to</a:t>
            </a:r>
            <a:r>
              <a:rPr sz="1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5" dirty="0">
                <a:latin typeface="Georgia" panose="02040502050405020303" pitchFamily="18" charset="0"/>
                <a:cs typeface="Calibri"/>
              </a:rPr>
              <a:t>form</a:t>
            </a:r>
            <a:r>
              <a:rPr sz="1400" spc="2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a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 strong</a:t>
            </a:r>
            <a:r>
              <a:rPr sz="1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25" dirty="0">
                <a:latin typeface="Georgia" panose="02040502050405020303" pitchFamily="18" charset="0"/>
                <a:cs typeface="Calibri"/>
              </a:rPr>
              <a:t>learner.</a:t>
            </a:r>
            <a:endParaRPr sz="1400" dirty="0">
              <a:latin typeface="Georgia" panose="02040502050405020303" pitchFamily="18" charset="0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101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Georgia" panose="02040502050405020303" pitchFamily="18" charset="0"/>
                <a:cs typeface="Calibri"/>
              </a:rPr>
              <a:t>The</a:t>
            </a:r>
            <a:r>
              <a:rPr sz="1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individual</a:t>
            </a:r>
            <a:r>
              <a:rPr sz="1400" spc="-4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models</a:t>
            </a:r>
            <a:r>
              <a:rPr sz="1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would</a:t>
            </a:r>
            <a:r>
              <a:rPr sz="1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not</a:t>
            </a:r>
            <a:r>
              <a:rPr sz="1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5" dirty="0">
                <a:latin typeface="Georgia" panose="02040502050405020303" pitchFamily="18" charset="0"/>
                <a:cs typeface="Calibri"/>
              </a:rPr>
              <a:t>perform</a:t>
            </a:r>
            <a:r>
              <a:rPr sz="1400" spc="3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well</a:t>
            </a:r>
            <a:r>
              <a:rPr sz="1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on</a:t>
            </a:r>
            <a:r>
              <a:rPr sz="1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the</a:t>
            </a:r>
            <a:r>
              <a:rPr sz="140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entire</a:t>
            </a:r>
            <a:r>
              <a:rPr sz="1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dataset,</a:t>
            </a:r>
            <a:r>
              <a:rPr sz="1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but</a:t>
            </a:r>
            <a:r>
              <a:rPr sz="1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they</a:t>
            </a:r>
            <a:r>
              <a:rPr sz="1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work</a:t>
            </a:r>
            <a:r>
              <a:rPr sz="1400" spc="3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well</a:t>
            </a:r>
            <a:r>
              <a:rPr sz="1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5" dirty="0">
                <a:latin typeface="Georgia" panose="02040502050405020303" pitchFamily="18" charset="0"/>
                <a:cs typeface="Calibri"/>
              </a:rPr>
              <a:t>for</a:t>
            </a:r>
            <a:r>
              <a:rPr sz="1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some </a:t>
            </a:r>
            <a:r>
              <a:rPr sz="1400" spc="-34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part of</a:t>
            </a:r>
            <a:r>
              <a:rPr sz="1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the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dataset.</a:t>
            </a:r>
            <a:endParaRPr sz="1400" dirty="0">
              <a:latin typeface="Georgia" panose="02040502050405020303" pitchFamily="18" charset="0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Georgia" panose="02040502050405020303" pitchFamily="18" charset="0"/>
                <a:cs typeface="Calibri"/>
              </a:rPr>
              <a:t>Thus, each</a:t>
            </a:r>
            <a:r>
              <a:rPr sz="140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model</a:t>
            </a:r>
            <a:r>
              <a:rPr sz="1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actually</a:t>
            </a:r>
            <a:r>
              <a:rPr sz="1400" spc="-3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boosts</a:t>
            </a:r>
            <a:r>
              <a:rPr sz="1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the</a:t>
            </a:r>
            <a:r>
              <a:rPr sz="1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10" dirty="0">
                <a:latin typeface="Georgia" panose="02040502050405020303" pitchFamily="18" charset="0"/>
                <a:cs typeface="Calibri"/>
              </a:rPr>
              <a:t>performance</a:t>
            </a:r>
            <a:r>
              <a:rPr sz="1400" spc="3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of</a:t>
            </a:r>
            <a:r>
              <a:rPr sz="1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1400" spc="-5" dirty="0">
                <a:latin typeface="Georgia" panose="02040502050405020303" pitchFamily="18" charset="0"/>
                <a:cs typeface="Calibri"/>
              </a:rPr>
              <a:t>the ensemble.</a:t>
            </a:r>
            <a:endParaRPr sz="1400" dirty="0">
              <a:latin typeface="Georgia" panose="02040502050405020303" pitchFamily="18" charset="0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E587F-C5D4-BB88-3EAC-80DD3B9D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lang="en-IN" sz="2400" spc="-5" dirty="0">
                <a:cs typeface="Arial MT"/>
              </a:rPr>
              <a:t>Bagging</a:t>
            </a:r>
            <a:r>
              <a:rPr lang="en-IN" sz="2400" spc="5" dirty="0">
                <a:cs typeface="Arial MT"/>
              </a:rPr>
              <a:t> </a:t>
            </a:r>
            <a:r>
              <a:rPr lang="en-IN" sz="2400" spc="-5" dirty="0">
                <a:cs typeface="Arial MT"/>
              </a:rPr>
              <a:t>algorithms:</a:t>
            </a:r>
            <a:endParaRPr lang="en-IN" sz="2400" dirty="0">
              <a:cs typeface="Arial MT"/>
            </a:endParaRPr>
          </a:p>
          <a:p>
            <a:pPr marL="655955" indent="-107950">
              <a:lnSpc>
                <a:spcPct val="100000"/>
              </a:lnSpc>
              <a:spcBef>
                <a:spcPts val="5"/>
              </a:spcBef>
              <a:buSzPct val="95833"/>
              <a:buChar char="•"/>
              <a:tabLst>
                <a:tab pos="656590" algn="l"/>
              </a:tabLst>
            </a:pPr>
            <a:r>
              <a:rPr lang="en-IN" sz="2400" spc="-5" dirty="0">
                <a:cs typeface="Arial MT"/>
              </a:rPr>
              <a:t>Bagging</a:t>
            </a:r>
            <a:r>
              <a:rPr lang="en-IN" sz="2400" spc="-15" dirty="0">
                <a:cs typeface="Arial MT"/>
              </a:rPr>
              <a:t> </a:t>
            </a:r>
            <a:r>
              <a:rPr lang="en-IN" sz="2400" dirty="0">
                <a:cs typeface="Arial MT"/>
              </a:rPr>
              <a:t>meta-estimator</a:t>
            </a:r>
          </a:p>
          <a:p>
            <a:pPr marL="655955" indent="-107950">
              <a:lnSpc>
                <a:spcPct val="100000"/>
              </a:lnSpc>
              <a:buSzPct val="95833"/>
              <a:buChar char="•"/>
              <a:tabLst>
                <a:tab pos="656590" algn="l"/>
              </a:tabLst>
            </a:pPr>
            <a:r>
              <a:rPr lang="en-IN" sz="2400" spc="-5" dirty="0">
                <a:cs typeface="Arial MT"/>
              </a:rPr>
              <a:t>Random</a:t>
            </a:r>
            <a:r>
              <a:rPr lang="en-IN" sz="2400" spc="-30" dirty="0">
                <a:cs typeface="Arial MT"/>
              </a:rPr>
              <a:t> </a:t>
            </a:r>
            <a:r>
              <a:rPr lang="en-IN" sz="2400" dirty="0">
                <a:cs typeface="Arial MT"/>
              </a:rPr>
              <a:t>forest</a:t>
            </a:r>
          </a:p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lang="en-IN" sz="2400" spc="-5" dirty="0">
                <a:cs typeface="Arial MT"/>
              </a:rPr>
              <a:t>Boosting</a:t>
            </a:r>
            <a:r>
              <a:rPr lang="en-IN" sz="2400" spc="-10" dirty="0">
                <a:cs typeface="Arial MT"/>
              </a:rPr>
              <a:t> </a:t>
            </a:r>
            <a:r>
              <a:rPr lang="en-IN" sz="2400" spc="-5" dirty="0">
                <a:cs typeface="Arial MT"/>
              </a:rPr>
              <a:t>algorithms:</a:t>
            </a:r>
            <a:endParaRPr lang="en-IN" sz="2400" dirty="0">
              <a:cs typeface="Arial MT"/>
            </a:endParaRPr>
          </a:p>
          <a:p>
            <a:pPr marL="655955" indent="-107950">
              <a:lnSpc>
                <a:spcPct val="100000"/>
              </a:lnSpc>
              <a:buSzPct val="95833"/>
              <a:buChar char="•"/>
              <a:tabLst>
                <a:tab pos="656590" algn="l"/>
              </a:tabLst>
            </a:pPr>
            <a:r>
              <a:rPr lang="en-IN" sz="2400" spc="-5" dirty="0">
                <a:cs typeface="Arial MT"/>
              </a:rPr>
              <a:t>AdaBoost</a:t>
            </a:r>
            <a:endParaRPr lang="en-IN" sz="2400" dirty="0">
              <a:cs typeface="Arial MT"/>
            </a:endParaRPr>
          </a:p>
          <a:p>
            <a:pPr marL="655955" indent="-107950">
              <a:lnSpc>
                <a:spcPct val="100000"/>
              </a:lnSpc>
              <a:spcBef>
                <a:spcPts val="5"/>
              </a:spcBef>
              <a:buSzPct val="95833"/>
              <a:buChar char="•"/>
              <a:tabLst>
                <a:tab pos="656590" algn="l"/>
              </a:tabLst>
            </a:pPr>
            <a:r>
              <a:rPr lang="en-IN" sz="2400" dirty="0">
                <a:cs typeface="Arial MT"/>
              </a:rPr>
              <a:t>GBM</a:t>
            </a:r>
          </a:p>
          <a:p>
            <a:pPr marL="655955" indent="-107950">
              <a:lnSpc>
                <a:spcPct val="100000"/>
              </a:lnSpc>
              <a:buSzPct val="95833"/>
              <a:buChar char="•"/>
              <a:tabLst>
                <a:tab pos="656590" algn="l"/>
              </a:tabLst>
            </a:pPr>
            <a:r>
              <a:rPr lang="en-IN" sz="2400" dirty="0">
                <a:cs typeface="Arial MT"/>
              </a:rPr>
              <a:t>XGBM</a:t>
            </a:r>
          </a:p>
          <a:p>
            <a:pPr marL="655955" indent="-107950">
              <a:lnSpc>
                <a:spcPct val="100000"/>
              </a:lnSpc>
              <a:buSzPct val="95833"/>
              <a:buChar char="•"/>
              <a:tabLst>
                <a:tab pos="656590" algn="l"/>
              </a:tabLst>
            </a:pPr>
            <a:r>
              <a:rPr lang="en-IN" sz="2400" spc="-5" dirty="0">
                <a:cs typeface="Arial MT"/>
              </a:rPr>
              <a:t>Light</a:t>
            </a:r>
            <a:r>
              <a:rPr lang="en-IN" sz="2400" spc="-25" dirty="0">
                <a:cs typeface="Arial MT"/>
              </a:rPr>
              <a:t> </a:t>
            </a:r>
            <a:r>
              <a:rPr lang="en-IN" sz="2400" dirty="0">
                <a:cs typeface="Arial MT"/>
              </a:rPr>
              <a:t>GBM</a:t>
            </a:r>
          </a:p>
          <a:p>
            <a:pPr marL="655955" indent="-107950">
              <a:lnSpc>
                <a:spcPct val="100000"/>
              </a:lnSpc>
              <a:buSzPct val="95833"/>
              <a:buChar char="•"/>
              <a:tabLst>
                <a:tab pos="656590" algn="l"/>
              </a:tabLst>
            </a:pPr>
            <a:r>
              <a:rPr lang="en-IN" sz="2400" spc="-5" dirty="0" err="1">
                <a:cs typeface="Arial MT"/>
              </a:rPr>
              <a:t>CatBoost</a:t>
            </a:r>
            <a:endParaRPr lang="en-IN" sz="2400" dirty="0">
              <a:cs typeface="Arial MT"/>
            </a:endParaRPr>
          </a:p>
          <a:p>
            <a:pPr marL="655955" indent="-107950">
              <a:lnSpc>
                <a:spcPct val="100000"/>
              </a:lnSpc>
              <a:buSzPct val="95833"/>
              <a:buChar char="•"/>
              <a:tabLst>
                <a:tab pos="656590" algn="l"/>
              </a:tabLst>
            </a:pPr>
            <a:endParaRPr lang="en-IN" sz="2400" dirty="0">
              <a:cs typeface="Arial MT"/>
            </a:endParaRPr>
          </a:p>
          <a:p>
            <a:endParaRPr lang="en-IN" sz="24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Bagging</a:t>
            </a:r>
            <a:r>
              <a:rPr spc="-15" dirty="0"/>
              <a:t> </a:t>
            </a:r>
            <a:r>
              <a:rPr dirty="0"/>
              <a:t>and</a:t>
            </a:r>
            <a:r>
              <a:rPr spc="-10" dirty="0"/>
              <a:t> Boosting </a:t>
            </a:r>
            <a:r>
              <a:rPr spc="-5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B9B144-1CED-F682-D156-2C67365C6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09223"/>
            <a:ext cx="11209376" cy="4908082"/>
          </a:xfrm>
        </p:spPr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2000" spc="-5" dirty="0">
                <a:cs typeface="Calibri"/>
              </a:rPr>
              <a:t>Random</a:t>
            </a:r>
            <a:r>
              <a:rPr lang="en-US" sz="2000" spc="-20" dirty="0">
                <a:cs typeface="Calibri"/>
              </a:rPr>
              <a:t> Forest</a:t>
            </a:r>
            <a:r>
              <a:rPr lang="en-US" sz="2000" dirty="0">
                <a:cs typeface="Calibri"/>
              </a:rPr>
              <a:t> is</a:t>
            </a:r>
            <a:r>
              <a:rPr lang="en-US" sz="2000" spc="-15" dirty="0">
                <a:cs typeface="Calibri"/>
              </a:rPr>
              <a:t> an </a:t>
            </a:r>
            <a:r>
              <a:rPr lang="en-US" sz="2000" spc="-5" dirty="0">
                <a:cs typeface="Calibri"/>
              </a:rPr>
              <a:t>ensemble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machine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learning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algorithm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that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follows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bagging.</a:t>
            </a:r>
          </a:p>
          <a:p>
            <a:pPr marL="355600" marR="32575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2000" spc="-15" dirty="0">
                <a:cs typeface="Calibri"/>
              </a:rPr>
              <a:t>R</a:t>
            </a:r>
            <a:r>
              <a:rPr lang="en-US" sz="2000" spc="-10" dirty="0">
                <a:cs typeface="Calibri"/>
              </a:rPr>
              <a:t>andom </a:t>
            </a:r>
            <a:r>
              <a:rPr lang="en-US" sz="2000" spc="-20" dirty="0">
                <a:cs typeface="Calibri"/>
              </a:rPr>
              <a:t>forest </a:t>
            </a:r>
            <a:r>
              <a:rPr lang="en-US" sz="2000" spc="-10" dirty="0">
                <a:cs typeface="Calibri"/>
              </a:rPr>
              <a:t>randomly </a:t>
            </a:r>
            <a:r>
              <a:rPr lang="en-US" sz="2000" spc="-5" dirty="0">
                <a:cs typeface="Calibri"/>
              </a:rPr>
              <a:t>selects </a:t>
            </a:r>
            <a:r>
              <a:rPr lang="en-US" sz="2000" dirty="0">
                <a:cs typeface="Calibri"/>
              </a:rPr>
              <a:t>a </a:t>
            </a:r>
            <a:r>
              <a:rPr lang="en-US" sz="2000" spc="-5" dirty="0">
                <a:cs typeface="Calibri"/>
              </a:rPr>
              <a:t>set of </a:t>
            </a:r>
            <a:r>
              <a:rPr lang="en-US" sz="2000" spc="-15" dirty="0">
                <a:cs typeface="Calibri"/>
              </a:rPr>
              <a:t>features </a:t>
            </a:r>
            <a:r>
              <a:rPr lang="en-US" sz="2000" dirty="0">
                <a:cs typeface="Calibri"/>
              </a:rPr>
              <a:t>which </a:t>
            </a:r>
            <a:r>
              <a:rPr lang="en-US" sz="2000" spc="-15" dirty="0">
                <a:cs typeface="Calibri"/>
              </a:rPr>
              <a:t>are </a:t>
            </a:r>
            <a:r>
              <a:rPr lang="en-US" sz="2000" spc="-53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used </a:t>
            </a:r>
            <a:r>
              <a:rPr lang="en-US" sz="2000" spc="-15" dirty="0">
                <a:cs typeface="Calibri"/>
              </a:rPr>
              <a:t>to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decide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 </a:t>
            </a:r>
            <a:r>
              <a:rPr lang="en-US" sz="2000" spc="-10" dirty="0">
                <a:cs typeface="Calibri"/>
              </a:rPr>
              <a:t>best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split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at</a:t>
            </a:r>
            <a:r>
              <a:rPr lang="en-US" sz="2000" dirty="0">
                <a:cs typeface="Calibri"/>
              </a:rPr>
              <a:t> each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node of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decision </a:t>
            </a:r>
            <a:r>
              <a:rPr lang="en-US" sz="2000" spc="-10" dirty="0">
                <a:cs typeface="Calibri"/>
              </a:rPr>
              <a:t>tree.</a:t>
            </a:r>
            <a:endParaRPr lang="en-US" sz="2000" dirty="0"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cs typeface="Calibri"/>
              </a:rPr>
              <a:t>Random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forest</a:t>
            </a:r>
            <a:r>
              <a:rPr lang="en-US" sz="2000" dirty="0">
                <a:cs typeface="Calibri"/>
              </a:rPr>
              <a:t> </a:t>
            </a:r>
            <a:r>
              <a:rPr lang="en-US" sz="2000" b="1" spc="-10" dirty="0">
                <a:cs typeface="Calibri"/>
              </a:rPr>
              <a:t>randomly</a:t>
            </a:r>
            <a:r>
              <a:rPr lang="en-US" sz="2000" b="1" spc="-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selects</a:t>
            </a:r>
            <a:r>
              <a:rPr lang="en-US" sz="2000" dirty="0">
                <a:cs typeface="Calibri"/>
              </a:rPr>
              <a:t> </a:t>
            </a:r>
            <a:r>
              <a:rPr lang="en-US" sz="2000" b="1" spc="-15" dirty="0">
                <a:cs typeface="Calibri"/>
              </a:rPr>
              <a:t>data</a:t>
            </a:r>
            <a:r>
              <a:rPr lang="en-US" sz="2000" b="1" spc="10" dirty="0">
                <a:cs typeface="Calibri"/>
              </a:rPr>
              <a:t> </a:t>
            </a:r>
            <a:r>
              <a:rPr lang="en-US" sz="2000" b="1" spc="-10" dirty="0">
                <a:cs typeface="Calibri"/>
              </a:rPr>
              <a:t>points</a:t>
            </a:r>
            <a:r>
              <a:rPr lang="en-US" sz="2000" b="1" spc="5" dirty="0">
                <a:cs typeface="Calibri"/>
              </a:rPr>
              <a:t> </a:t>
            </a:r>
            <a:r>
              <a:rPr lang="en-US" sz="2000" b="1" dirty="0">
                <a:cs typeface="Calibri"/>
              </a:rPr>
              <a:t>and</a:t>
            </a:r>
            <a:r>
              <a:rPr lang="en-US" sz="2000" b="1" spc="-5" dirty="0">
                <a:cs typeface="Calibri"/>
              </a:rPr>
              <a:t> </a:t>
            </a:r>
            <a:r>
              <a:rPr lang="en-US" sz="2000" b="1" spc="-15" dirty="0">
                <a:cs typeface="Calibri"/>
              </a:rPr>
              <a:t>features</a:t>
            </a:r>
            <a:r>
              <a:rPr lang="en-US" sz="2000" spc="-15" dirty="0">
                <a:cs typeface="Calibri"/>
              </a:rPr>
              <a:t>,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builds </a:t>
            </a:r>
            <a:r>
              <a:rPr lang="en-US" sz="2000" b="1" spc="-5" dirty="0">
                <a:cs typeface="Calibri"/>
              </a:rPr>
              <a:t>multiple</a:t>
            </a:r>
            <a:r>
              <a:rPr lang="en-US" sz="2000" b="1" spc="10" dirty="0">
                <a:cs typeface="Calibri"/>
              </a:rPr>
              <a:t> </a:t>
            </a:r>
            <a:r>
              <a:rPr lang="en-US" sz="2000" b="1" spc="-5" dirty="0">
                <a:cs typeface="Calibri"/>
              </a:rPr>
              <a:t>trees</a:t>
            </a:r>
            <a:r>
              <a:rPr lang="en-US" sz="2000" b="1" spc="5" dirty="0">
                <a:cs typeface="Calibri"/>
              </a:rPr>
              <a:t> </a:t>
            </a:r>
            <a:r>
              <a:rPr lang="en-US" sz="2000" b="1" spc="-10" dirty="0">
                <a:cs typeface="Calibri"/>
              </a:rPr>
              <a:t>(Forest)</a:t>
            </a:r>
            <a:endParaRPr lang="en-US" sz="2000" dirty="0"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lang="en-US" sz="3600" dirty="0">
              <a:cs typeface="Calibri"/>
            </a:endParaRPr>
          </a:p>
          <a:p>
            <a:pPr marL="459105">
              <a:lnSpc>
                <a:spcPct val="100000"/>
              </a:lnSpc>
            </a:pPr>
            <a:r>
              <a:rPr lang="en-US" sz="2000" b="1" spc="-5" dirty="0">
                <a:cs typeface="Calibri"/>
              </a:rPr>
              <a:t>Random</a:t>
            </a:r>
            <a:r>
              <a:rPr lang="en-US" sz="2000" b="1" spc="-25" dirty="0">
                <a:cs typeface="Calibri"/>
              </a:rPr>
              <a:t> </a:t>
            </a:r>
            <a:r>
              <a:rPr lang="en-US" sz="2000" b="1" spc="-15" dirty="0">
                <a:cs typeface="Calibri"/>
              </a:rPr>
              <a:t>Forest</a:t>
            </a:r>
            <a:r>
              <a:rPr lang="en-US" sz="2000" b="1" spc="-50" dirty="0">
                <a:cs typeface="Calibri"/>
              </a:rPr>
              <a:t> </a:t>
            </a:r>
            <a:r>
              <a:rPr lang="en-US" sz="2000" b="1" spc="-5" dirty="0">
                <a:cs typeface="Calibri"/>
              </a:rPr>
              <a:t>Algorithm</a:t>
            </a:r>
            <a:endParaRPr lang="en-US" sz="2000" dirty="0">
              <a:cs typeface="Calibri"/>
            </a:endParaRPr>
          </a:p>
          <a:p>
            <a:pPr marL="916305" lvl="1" indent="-457834">
              <a:lnSpc>
                <a:spcPct val="100000"/>
              </a:lnSpc>
              <a:buAutoNum type="arabicPeriod"/>
              <a:tabLst>
                <a:tab pos="916305" algn="l"/>
                <a:tab pos="916940" algn="l"/>
              </a:tabLst>
            </a:pPr>
            <a:r>
              <a:rPr lang="en-US" sz="2000" spc="-5" dirty="0">
                <a:cs typeface="Calibri"/>
              </a:rPr>
              <a:t>Random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subsets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are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created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from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original</a:t>
            </a:r>
            <a:r>
              <a:rPr lang="en-US" sz="2000" spc="-10" dirty="0">
                <a:cs typeface="Calibri"/>
              </a:rPr>
              <a:t> dataset (bootstrapping).</a:t>
            </a:r>
            <a:endParaRPr lang="en-US" sz="2000" dirty="0">
              <a:cs typeface="Calibri"/>
            </a:endParaRPr>
          </a:p>
          <a:p>
            <a:pPr marL="916305" marR="833755" lvl="1" indent="-457200">
              <a:lnSpc>
                <a:spcPct val="100000"/>
              </a:lnSpc>
              <a:buAutoNum type="arabicPeriod"/>
              <a:tabLst>
                <a:tab pos="916305" algn="l"/>
                <a:tab pos="916940" algn="l"/>
              </a:tabLst>
            </a:pPr>
            <a:r>
              <a:rPr lang="en-US" sz="2000" spc="-30" dirty="0">
                <a:cs typeface="Calibri"/>
              </a:rPr>
              <a:t>At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each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node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in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 </a:t>
            </a:r>
            <a:r>
              <a:rPr lang="en-US" sz="2000" spc="-5" dirty="0">
                <a:cs typeface="Calibri"/>
              </a:rPr>
              <a:t>decision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tree,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only</a:t>
            </a:r>
            <a:r>
              <a:rPr lang="en-US" sz="2000" dirty="0">
                <a:cs typeface="Calibri"/>
              </a:rPr>
              <a:t> a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random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set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 </a:t>
            </a:r>
            <a:r>
              <a:rPr lang="en-US" sz="2000" spc="-15" dirty="0">
                <a:cs typeface="Calibri"/>
              </a:rPr>
              <a:t>features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are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considered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to </a:t>
            </a:r>
            <a:r>
              <a:rPr lang="en-US" sz="2000" spc="-52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decide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 </a:t>
            </a:r>
            <a:r>
              <a:rPr lang="en-US" sz="2000" spc="-10" dirty="0">
                <a:cs typeface="Calibri"/>
              </a:rPr>
              <a:t>best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split.</a:t>
            </a:r>
            <a:endParaRPr lang="en-US" sz="2000" dirty="0">
              <a:cs typeface="Calibri"/>
            </a:endParaRPr>
          </a:p>
          <a:p>
            <a:pPr marL="916305" lvl="1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916305" algn="l"/>
                <a:tab pos="916940" algn="l"/>
              </a:tabLst>
            </a:pPr>
            <a:r>
              <a:rPr lang="en-US" sz="2000" dirty="0">
                <a:cs typeface="Calibri"/>
              </a:rPr>
              <a:t>A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decision</a:t>
            </a:r>
            <a:r>
              <a:rPr lang="en-US" sz="2000" spc="-10" dirty="0">
                <a:cs typeface="Calibri"/>
              </a:rPr>
              <a:t> tree</a:t>
            </a:r>
            <a:r>
              <a:rPr lang="en-US" sz="2000" dirty="0">
                <a:cs typeface="Calibri"/>
              </a:rPr>
              <a:t> model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is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fitted </a:t>
            </a:r>
            <a:r>
              <a:rPr lang="en-US" sz="2000" spc="-5" dirty="0">
                <a:cs typeface="Calibri"/>
              </a:rPr>
              <a:t>on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each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5" dirty="0">
                <a:cs typeface="Calibri"/>
              </a:rPr>
              <a:t> subsets.</a:t>
            </a:r>
            <a:endParaRPr lang="en-US" sz="2000" dirty="0">
              <a:cs typeface="Calibri"/>
            </a:endParaRPr>
          </a:p>
          <a:p>
            <a:pPr marL="916305" lvl="1" indent="-457834">
              <a:lnSpc>
                <a:spcPct val="100000"/>
              </a:lnSpc>
              <a:buAutoNum type="arabicPeriod"/>
              <a:tabLst>
                <a:tab pos="916305" algn="l"/>
                <a:tab pos="916940" algn="l"/>
              </a:tabLst>
            </a:pPr>
            <a:r>
              <a:rPr lang="en-US" sz="2000" spc="-5" dirty="0">
                <a:cs typeface="Calibri"/>
              </a:rPr>
              <a:t>The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final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prediction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is </a:t>
            </a:r>
            <a:r>
              <a:rPr lang="en-US" sz="2000" spc="-10" dirty="0">
                <a:cs typeface="Calibri"/>
              </a:rPr>
              <a:t>calculated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by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averaging </a:t>
            </a:r>
            <a:r>
              <a:rPr lang="en-US" sz="2000" dirty="0">
                <a:cs typeface="Calibri"/>
              </a:rPr>
              <a:t>the </a:t>
            </a:r>
            <a:r>
              <a:rPr lang="en-US" sz="2000" spc="-5" dirty="0">
                <a:cs typeface="Calibri"/>
              </a:rPr>
              <a:t>predictions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from</a:t>
            </a:r>
            <a:r>
              <a:rPr lang="en-US" sz="2000" dirty="0">
                <a:cs typeface="Calibri"/>
              </a:rPr>
              <a:t> all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decision </a:t>
            </a:r>
            <a:r>
              <a:rPr lang="en-US" sz="2000" spc="-10" dirty="0">
                <a:cs typeface="Calibri"/>
              </a:rPr>
              <a:t>trees.</a:t>
            </a:r>
            <a:endParaRPr lang="en-US" sz="2000" dirty="0">
              <a:cs typeface="Calibri"/>
            </a:endParaRPr>
          </a:p>
          <a:p>
            <a:endParaRPr lang="en-IN" sz="24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Random</a:t>
            </a:r>
            <a:r>
              <a:rPr spc="-180" dirty="0"/>
              <a:t> </a:t>
            </a:r>
            <a:r>
              <a:rPr spc="-55" dirty="0"/>
              <a:t>Forests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A7C45B-DEAE-23AD-9A6F-9DCB69430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508" y="974959"/>
            <a:ext cx="5503901" cy="4908082"/>
          </a:xfrm>
        </p:spPr>
        <p:txBody>
          <a:bodyPr>
            <a:normAutofit/>
          </a:bodyPr>
          <a:lstStyle/>
          <a:p>
            <a:pPr marL="241300" marR="664210" indent="-228600" algn="just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spc="-5" dirty="0">
                <a:cs typeface="Calibri"/>
              </a:rPr>
              <a:t>Suited </a:t>
            </a:r>
            <a:r>
              <a:rPr lang="en-US" sz="2000" spc="-25" dirty="0">
                <a:cs typeface="Calibri"/>
              </a:rPr>
              <a:t>for </a:t>
            </a:r>
            <a:r>
              <a:rPr lang="en-US" sz="2000" spc="-5" dirty="0">
                <a:cs typeface="Calibri"/>
              </a:rPr>
              <a:t>both classification </a:t>
            </a:r>
            <a:r>
              <a:rPr lang="en-US" sz="2000" dirty="0">
                <a:cs typeface="Calibri"/>
              </a:rPr>
              <a:t>and </a:t>
            </a:r>
            <a:r>
              <a:rPr lang="en-US" sz="2000" spc="-57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regression</a:t>
            </a:r>
            <a:endParaRPr lang="en-US" sz="2000" dirty="0"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894715" algn="l"/>
              </a:tabLst>
            </a:pPr>
            <a:r>
              <a:rPr lang="en-US" sz="2000" spc="-5" dirty="0">
                <a:cs typeface="Calibri"/>
              </a:rPr>
              <a:t>Can handle high-dimensional </a:t>
            </a:r>
            <a:r>
              <a:rPr lang="en-US" sz="2000" spc="-15" dirty="0">
                <a:cs typeface="Calibri"/>
              </a:rPr>
              <a:t>data 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 </a:t>
            </a:r>
            <a:r>
              <a:rPr lang="en-US" sz="2000" spc="-5" dirty="0">
                <a:cs typeface="Calibri"/>
              </a:rPr>
              <a:t>identify </a:t>
            </a:r>
            <a:r>
              <a:rPr lang="en-US" sz="2000" spc="-10" dirty="0">
                <a:cs typeface="Calibri"/>
              </a:rPr>
              <a:t>most significant </a:t>
            </a:r>
            <a:r>
              <a:rPr lang="en-US" sz="2000" spc="-5" dirty="0">
                <a:cs typeface="Calibri"/>
              </a:rPr>
              <a:t> variables using ‘Importance of 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Variable’ </a:t>
            </a:r>
            <a:r>
              <a:rPr lang="en-US" sz="2000" spc="-5" dirty="0">
                <a:cs typeface="Calibri"/>
              </a:rPr>
              <a:t>option </a:t>
            </a:r>
            <a:r>
              <a:rPr lang="en-US" sz="2000" spc="-10" dirty="0">
                <a:cs typeface="Calibri"/>
              </a:rPr>
              <a:t>(invoking </a:t>
            </a:r>
            <a:r>
              <a:rPr lang="en-US" sz="2000" dirty="0">
                <a:cs typeface="Calibri"/>
              </a:rPr>
              <a:t>the 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i="1" spc="-5" dirty="0" err="1">
                <a:cs typeface="Calibri"/>
              </a:rPr>
              <a:t>feature_importances</a:t>
            </a:r>
            <a:r>
              <a:rPr lang="en-US" sz="2000" i="1" spc="-5" dirty="0">
                <a:cs typeface="Calibri"/>
              </a:rPr>
              <a:t>_</a:t>
            </a:r>
            <a:r>
              <a:rPr lang="en-US" sz="2000" i="1" spc="-5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on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random </a:t>
            </a:r>
            <a:r>
              <a:rPr lang="en-US" sz="2000" spc="-575" dirty="0">
                <a:cs typeface="Calibri"/>
              </a:rPr>
              <a:t> </a:t>
            </a:r>
            <a:r>
              <a:rPr lang="en-US" sz="2000" spc="-25" dirty="0">
                <a:cs typeface="Calibri"/>
              </a:rPr>
              <a:t>forest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model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plotting</a:t>
            </a:r>
            <a:r>
              <a:rPr lang="en-US" sz="2000" dirty="0">
                <a:cs typeface="Calibri"/>
              </a:rPr>
              <a:t> it)</a:t>
            </a:r>
          </a:p>
          <a:p>
            <a:pPr marL="241300" marR="156210" indent="-228600" algn="just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spc="-25" dirty="0">
                <a:cs typeface="Calibri"/>
              </a:rPr>
              <a:t>Effective </a:t>
            </a:r>
            <a:r>
              <a:rPr lang="en-US" sz="2000" dirty="0">
                <a:cs typeface="Calibri"/>
              </a:rPr>
              <a:t>method </a:t>
            </a:r>
            <a:r>
              <a:rPr lang="en-US" sz="2000" spc="-25" dirty="0">
                <a:cs typeface="Calibri"/>
              </a:rPr>
              <a:t>for </a:t>
            </a:r>
            <a:r>
              <a:rPr lang="en-US" sz="2000" spc="-5" dirty="0">
                <a:cs typeface="Calibri"/>
              </a:rPr>
              <a:t>estimating </a:t>
            </a:r>
            <a:r>
              <a:rPr lang="en-US" sz="2000" dirty="0">
                <a:cs typeface="Calibri"/>
              </a:rPr>
              <a:t> missing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data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maintains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accuracy </a:t>
            </a:r>
            <a:r>
              <a:rPr lang="en-US" sz="2000" spc="-57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when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 </a:t>
            </a:r>
            <a:r>
              <a:rPr lang="en-US" sz="2000" spc="-15" dirty="0">
                <a:cs typeface="Calibri"/>
              </a:rPr>
              <a:t>large</a:t>
            </a:r>
            <a:r>
              <a:rPr lang="en-US" sz="2000" spc="-10" dirty="0">
                <a:cs typeface="Calibri"/>
              </a:rPr>
              <a:t> proportion</a:t>
            </a:r>
            <a:r>
              <a:rPr lang="en-US" sz="2000" spc="-5" dirty="0">
                <a:cs typeface="Calibri"/>
              </a:rPr>
              <a:t> of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data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is 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missing</a:t>
            </a:r>
          </a:p>
          <a:p>
            <a:pPr marL="241300" marR="422909" indent="-228600" algn="just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dirty="0">
                <a:cs typeface="Calibri"/>
              </a:rPr>
              <a:t>Balancing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errors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in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datasets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where </a:t>
            </a:r>
            <a:r>
              <a:rPr lang="en-US" sz="2000" spc="-57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classes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are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imbalanced</a:t>
            </a:r>
          </a:p>
          <a:p>
            <a:pPr>
              <a:lnSpc>
                <a:spcPct val="100000"/>
              </a:lnSpc>
            </a:pPr>
            <a:endParaRPr lang="en-IN" sz="20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Random</a:t>
            </a:r>
            <a:r>
              <a:rPr spc="-140" dirty="0"/>
              <a:t> </a:t>
            </a:r>
            <a:r>
              <a:rPr spc="-55" dirty="0"/>
              <a:t>Forests</a:t>
            </a:r>
            <a:r>
              <a:rPr spc="-90" dirty="0"/>
              <a:t> </a:t>
            </a:r>
            <a:r>
              <a:rPr dirty="0"/>
              <a:t>–</a:t>
            </a:r>
            <a:r>
              <a:rPr spc="-80" dirty="0"/>
              <a:t> </a:t>
            </a:r>
            <a:r>
              <a:rPr spc="-55" dirty="0"/>
              <a:t>Advantages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591" y="1238605"/>
            <a:ext cx="5626608" cy="37735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2534" y="6432905"/>
            <a:ext cx="8797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Image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Source: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https://www.analyticsvidhya.com/blog/2020/05/decision-tree-vs-random-forest-algorithm/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3ABCE7-9F54-139B-1A8A-BE2E4DBAA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121" y="1137256"/>
            <a:ext cx="5325754" cy="49080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1300" indent="-228600" algn="just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spc="-5" dirty="0">
                <a:cs typeface="Calibri"/>
              </a:rPr>
              <a:t>Not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very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suited </a:t>
            </a:r>
            <a:r>
              <a:rPr lang="en-US" sz="2000" spc="-20" dirty="0">
                <a:cs typeface="Calibri"/>
              </a:rPr>
              <a:t>for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precise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continuous </a:t>
            </a:r>
            <a:r>
              <a:rPr lang="en-US" sz="2000" spc="-15" dirty="0">
                <a:cs typeface="Calibri"/>
              </a:rPr>
              <a:t>valued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predictions.</a:t>
            </a:r>
            <a:r>
              <a:rPr lang="en-US" sz="2000" spc="-15" dirty="0">
                <a:cs typeface="Calibri"/>
              </a:rPr>
              <a:t> </a:t>
            </a:r>
          </a:p>
          <a:p>
            <a:pPr marL="584200" indent="-342900" algn="just">
              <a:buFont typeface="Arial" panose="020B0604020202020204" pitchFamily="34" charset="0"/>
              <a:buChar char="•"/>
            </a:pPr>
            <a:r>
              <a:rPr lang="en-US" sz="2000" spc="-5" dirty="0">
                <a:cs typeface="Calibri"/>
              </a:rPr>
              <a:t>In</a:t>
            </a:r>
            <a:r>
              <a:rPr lang="en-US" sz="2000" dirty="0">
                <a:cs typeface="Calibri"/>
              </a:rPr>
              <a:t> the </a:t>
            </a:r>
            <a:r>
              <a:rPr lang="en-US" sz="2000" spc="-10" dirty="0">
                <a:cs typeface="Calibri"/>
              </a:rPr>
              <a:t>case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 </a:t>
            </a:r>
            <a:r>
              <a:rPr lang="en-US" sz="2000" spc="-10" dirty="0">
                <a:cs typeface="Calibri"/>
              </a:rPr>
              <a:t>regression, it </a:t>
            </a:r>
            <a:r>
              <a:rPr lang="en-US" sz="2000" spc="-5" dirty="0">
                <a:cs typeface="Calibri"/>
              </a:rPr>
              <a:t>might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overfit.</a:t>
            </a:r>
            <a:endParaRPr lang="en-US" sz="2000" dirty="0">
              <a:cs typeface="Calibri"/>
            </a:endParaRPr>
          </a:p>
          <a:p>
            <a:pPr marL="241300" indent="-228600" algn="just">
              <a:spcBef>
                <a:spcPts val="13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spc="-5" dirty="0">
                <a:cs typeface="Calibri"/>
              </a:rPr>
              <a:t>Random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forests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is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slow </a:t>
            </a:r>
            <a:r>
              <a:rPr lang="en-US" sz="2000" dirty="0">
                <a:cs typeface="Calibri"/>
              </a:rPr>
              <a:t>in</a:t>
            </a:r>
            <a:r>
              <a:rPr lang="en-US" sz="2000" spc="-10" dirty="0">
                <a:cs typeface="Calibri"/>
              </a:rPr>
              <a:t> generating </a:t>
            </a:r>
            <a:r>
              <a:rPr lang="en-US" sz="2000" spc="-5" dirty="0">
                <a:cs typeface="Calibri"/>
              </a:rPr>
              <a:t>predictions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because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it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has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multiple </a:t>
            </a:r>
            <a:r>
              <a:rPr lang="en-US" sz="2000" spc="-5" dirty="0">
                <a:cs typeface="Calibri"/>
              </a:rPr>
              <a:t>decision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trees.</a:t>
            </a:r>
          </a:p>
          <a:p>
            <a:pPr marL="584200" indent="-342900" algn="just"/>
            <a:r>
              <a:rPr lang="en-US" sz="2000" spc="-5" dirty="0">
                <a:latin typeface="Georgia"/>
                <a:cs typeface="Calibri"/>
              </a:rPr>
              <a:t>Whenever</a:t>
            </a:r>
            <a:r>
              <a:rPr lang="en-US" sz="2000" spc="5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it</a:t>
            </a:r>
            <a:r>
              <a:rPr lang="en-US" sz="2000" spc="-25" dirty="0">
                <a:latin typeface="Georgia"/>
                <a:cs typeface="Calibri"/>
              </a:rPr>
              <a:t> </a:t>
            </a:r>
            <a:r>
              <a:rPr lang="en-US" sz="2000" spc="-15" dirty="0">
                <a:latin typeface="Georgia"/>
                <a:cs typeface="Calibri"/>
              </a:rPr>
              <a:t>makes</a:t>
            </a:r>
            <a:r>
              <a:rPr lang="en-US" sz="2000" spc="-20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a </a:t>
            </a:r>
            <a:r>
              <a:rPr lang="en-US" sz="2000" spc="-5" dirty="0">
                <a:latin typeface="Georgia"/>
                <a:cs typeface="Calibri"/>
              </a:rPr>
              <a:t>prediction,</a:t>
            </a:r>
            <a:r>
              <a:rPr lang="en-US" sz="2000" spc="-30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all</a:t>
            </a:r>
            <a:r>
              <a:rPr lang="en-US" sz="2000" spc="-10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the</a:t>
            </a:r>
            <a:r>
              <a:rPr lang="en-US" sz="2000" spc="-15" dirty="0">
                <a:latin typeface="Georgia"/>
                <a:cs typeface="Calibri"/>
              </a:rPr>
              <a:t> </a:t>
            </a:r>
            <a:r>
              <a:rPr lang="en-US" sz="2000" spc="-10" dirty="0">
                <a:latin typeface="Georgia"/>
                <a:cs typeface="Calibri"/>
              </a:rPr>
              <a:t>trees</a:t>
            </a:r>
            <a:r>
              <a:rPr lang="en-US" sz="2000" spc="-15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in</a:t>
            </a:r>
            <a:r>
              <a:rPr lang="en-US" sz="2000" spc="-5" dirty="0">
                <a:latin typeface="Georgia"/>
                <a:cs typeface="Calibri"/>
              </a:rPr>
              <a:t> the </a:t>
            </a:r>
            <a:r>
              <a:rPr lang="en-US" sz="2000" spc="-20" dirty="0">
                <a:latin typeface="Georgia"/>
                <a:cs typeface="Calibri"/>
              </a:rPr>
              <a:t>forest</a:t>
            </a:r>
            <a:r>
              <a:rPr lang="en-US" sz="2000" spc="-10" dirty="0">
                <a:latin typeface="Georgia"/>
                <a:cs typeface="Calibri"/>
              </a:rPr>
              <a:t> </a:t>
            </a:r>
            <a:r>
              <a:rPr lang="en-US" sz="2000" spc="-20" dirty="0">
                <a:latin typeface="Georgia"/>
                <a:cs typeface="Calibri"/>
              </a:rPr>
              <a:t>have </a:t>
            </a:r>
            <a:r>
              <a:rPr lang="en-US" sz="2000" spc="-15" dirty="0">
                <a:latin typeface="Georgia"/>
                <a:cs typeface="Calibri"/>
              </a:rPr>
              <a:t>to</a:t>
            </a:r>
            <a:r>
              <a:rPr lang="en-US" sz="2000" spc="-20" dirty="0">
                <a:latin typeface="Georgia"/>
                <a:cs typeface="Calibri"/>
              </a:rPr>
              <a:t> make</a:t>
            </a:r>
            <a:r>
              <a:rPr lang="en-US" sz="2000" spc="-25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a</a:t>
            </a:r>
            <a:r>
              <a:rPr lang="en-US" sz="2000" spc="-20" dirty="0">
                <a:latin typeface="Georgia"/>
                <a:cs typeface="Calibri"/>
              </a:rPr>
              <a:t> </a:t>
            </a:r>
            <a:r>
              <a:rPr lang="en-US" sz="2000" spc="-5" dirty="0">
                <a:latin typeface="Georgia"/>
                <a:cs typeface="Calibri"/>
              </a:rPr>
              <a:t>prediction</a:t>
            </a:r>
            <a:r>
              <a:rPr lang="en-US" sz="2000" spc="-15" dirty="0">
                <a:latin typeface="Georgia"/>
                <a:cs typeface="Calibri"/>
              </a:rPr>
              <a:t> </a:t>
            </a:r>
            <a:r>
              <a:rPr lang="en-US" sz="2000" spc="-20" dirty="0">
                <a:latin typeface="Georgia"/>
                <a:cs typeface="Calibri"/>
              </a:rPr>
              <a:t>for</a:t>
            </a:r>
            <a:r>
              <a:rPr lang="en-US" sz="2000" spc="-10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the</a:t>
            </a:r>
            <a:r>
              <a:rPr lang="en-US" sz="2000" spc="-5" dirty="0">
                <a:latin typeface="Georgia"/>
                <a:cs typeface="Calibri"/>
              </a:rPr>
              <a:t> same</a:t>
            </a:r>
            <a:r>
              <a:rPr lang="en-US" sz="2000" spc="-20" dirty="0">
                <a:latin typeface="Georgia"/>
                <a:cs typeface="Calibri"/>
              </a:rPr>
              <a:t> </a:t>
            </a:r>
            <a:r>
              <a:rPr lang="en-US" sz="2000" spc="-10" dirty="0">
                <a:latin typeface="Georgia"/>
                <a:cs typeface="Calibri"/>
              </a:rPr>
              <a:t>given </a:t>
            </a:r>
            <a:r>
              <a:rPr lang="en-US" sz="2000" dirty="0">
                <a:latin typeface="Georgia"/>
                <a:cs typeface="Calibri"/>
              </a:rPr>
              <a:t>input</a:t>
            </a:r>
            <a:r>
              <a:rPr lang="en-US" sz="2000" spc="-15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and</a:t>
            </a:r>
            <a:r>
              <a:rPr lang="en-US" sz="2000" spc="-20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then</a:t>
            </a:r>
            <a:r>
              <a:rPr lang="en-US" sz="2000" spc="-10" dirty="0">
                <a:latin typeface="Georgia"/>
                <a:cs typeface="Calibri"/>
              </a:rPr>
              <a:t> perform</a:t>
            </a:r>
            <a:r>
              <a:rPr lang="en-US" sz="2000" spc="-35" dirty="0">
                <a:latin typeface="Georgia"/>
                <a:cs typeface="Calibri"/>
              </a:rPr>
              <a:t> </a:t>
            </a:r>
            <a:r>
              <a:rPr lang="en-US" sz="2000" spc="-10" dirty="0">
                <a:latin typeface="Georgia"/>
                <a:cs typeface="Calibri"/>
              </a:rPr>
              <a:t>voting</a:t>
            </a:r>
            <a:r>
              <a:rPr lang="en-US" sz="2000" spc="-20" dirty="0">
                <a:latin typeface="Georgia"/>
                <a:cs typeface="Calibri"/>
              </a:rPr>
              <a:t> </a:t>
            </a:r>
            <a:r>
              <a:rPr lang="en-US" sz="2000" spc="-5" dirty="0">
                <a:latin typeface="Georgia"/>
                <a:cs typeface="Calibri"/>
              </a:rPr>
              <a:t>on</a:t>
            </a:r>
            <a:r>
              <a:rPr lang="en-US" sz="2000" spc="-10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it.</a:t>
            </a:r>
          </a:p>
          <a:p>
            <a:pPr marL="584200" indent="-342900" algn="just"/>
            <a:r>
              <a:rPr lang="en-US" sz="2000" spc="-5" dirty="0">
                <a:latin typeface="Georgia"/>
                <a:cs typeface="Calibri"/>
              </a:rPr>
              <a:t>This </a:t>
            </a:r>
            <a:r>
              <a:rPr lang="en-US" sz="2000" spc="-530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whole</a:t>
            </a:r>
            <a:r>
              <a:rPr lang="en-US" sz="2000" spc="-10" dirty="0">
                <a:latin typeface="Georgia"/>
                <a:cs typeface="Calibri"/>
              </a:rPr>
              <a:t> process</a:t>
            </a:r>
            <a:r>
              <a:rPr lang="en-US" sz="2000" spc="-25" dirty="0">
                <a:latin typeface="Georgia"/>
                <a:cs typeface="Calibri"/>
              </a:rPr>
              <a:t> </a:t>
            </a:r>
            <a:r>
              <a:rPr lang="en-US" sz="2000" dirty="0">
                <a:latin typeface="Georgia"/>
                <a:cs typeface="Calibri"/>
              </a:rPr>
              <a:t>is</a:t>
            </a:r>
            <a:r>
              <a:rPr lang="en-US" sz="2000" spc="-5" dirty="0">
                <a:latin typeface="Georgia"/>
                <a:cs typeface="Calibri"/>
              </a:rPr>
              <a:t> time-consuming</a:t>
            </a:r>
            <a:endParaRPr lang="en-IN" sz="2000" dirty="0">
              <a:latin typeface="Georgia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Random</a:t>
            </a:r>
            <a:r>
              <a:rPr spc="-140" dirty="0"/>
              <a:t> </a:t>
            </a:r>
            <a:r>
              <a:rPr spc="-50" dirty="0"/>
              <a:t>Forests</a:t>
            </a:r>
            <a:r>
              <a:rPr spc="-130" dirty="0"/>
              <a:t> </a:t>
            </a:r>
            <a:r>
              <a:rPr dirty="0"/>
              <a:t>–</a:t>
            </a:r>
            <a:r>
              <a:rPr spc="-90" dirty="0"/>
              <a:t> </a:t>
            </a:r>
            <a:r>
              <a:rPr spc="-50" dirty="0"/>
              <a:t>Disadvantages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59" y="1132332"/>
            <a:ext cx="5782056" cy="5108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2534" y="6432905"/>
            <a:ext cx="6673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Image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Source: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Python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Machine</a:t>
            </a:r>
            <a:r>
              <a:rPr sz="1600" spc="-10" dirty="0">
                <a:latin typeface="Calibri"/>
                <a:cs typeface="Calibri"/>
              </a:rPr>
              <a:t> Learning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Sebastian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Raschka,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Packt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Publishing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E404CEB4-BFAF-42AF-8D31-AAC654A7C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4" y="938271"/>
            <a:ext cx="7846572" cy="5571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27C4D-0BA5-20C7-D7F3-54450A71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real-life example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729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4746376-BD65-4361-AB15-B8EAC444F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2985" y="1191506"/>
            <a:ext cx="10273408" cy="447498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85D9F8-107F-59D5-4620-0AFB18A4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40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A84023-2D8A-44CD-A51D-0B355EC07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3" y="1014479"/>
            <a:ext cx="8692935" cy="50808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3A0861-E6E2-4E5E-901D-685252EB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3A3A3A"/>
                </a:solidFill>
                <a:effectLst/>
                <a:latin typeface="Work Sans" panose="020B0604020202020204" pitchFamily="2" charset="0"/>
              </a:rPr>
              <a:t>Find the attribute which gives maximum information gain.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0482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C9256-F80D-E4CE-F762-88A010C9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41300" indent="-228600" algn="just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600" spc="-5" dirty="0">
                <a:cs typeface="Calibri"/>
              </a:rPr>
              <a:t>Pre-Pruning</a:t>
            </a:r>
            <a:r>
              <a:rPr lang="en-US" sz="2600" spc="-35" dirty="0">
                <a:cs typeface="Calibri"/>
              </a:rPr>
              <a:t> </a:t>
            </a:r>
            <a:r>
              <a:rPr lang="en-US" sz="2600" spc="-10" dirty="0">
                <a:cs typeface="Calibri"/>
              </a:rPr>
              <a:t>(Early </a:t>
            </a:r>
            <a:r>
              <a:rPr lang="en-US" sz="2600" spc="-5" dirty="0">
                <a:cs typeface="Calibri"/>
              </a:rPr>
              <a:t>Stopping</a:t>
            </a:r>
            <a:r>
              <a:rPr lang="en-US" sz="2600" spc="-30" dirty="0">
                <a:cs typeface="Calibri"/>
              </a:rPr>
              <a:t> </a:t>
            </a:r>
            <a:r>
              <a:rPr lang="en-US" sz="2600" dirty="0">
                <a:cs typeface="Calibri"/>
              </a:rPr>
              <a:t>Rule)</a:t>
            </a:r>
          </a:p>
          <a:p>
            <a:pPr marL="698500" marR="358775" lvl="1" indent="-228600" algn="just">
              <a:lnSpc>
                <a:spcPct val="80000"/>
              </a:lnSpc>
              <a:spcBef>
                <a:spcPts val="525"/>
              </a:spcBef>
              <a:buFont typeface="Arial MT"/>
              <a:buChar char="•"/>
              <a:tabLst>
                <a:tab pos="762635" algn="l"/>
                <a:tab pos="763270" algn="l"/>
              </a:tabLst>
            </a:pPr>
            <a:r>
              <a:rPr lang="en-US" sz="2000" spc="-15" dirty="0">
                <a:cs typeface="Calibri"/>
              </a:rPr>
              <a:t>Stop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the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algorithm </a:t>
            </a:r>
            <a:r>
              <a:rPr lang="en-US" sz="2000" spc="-25" dirty="0">
                <a:cs typeface="Calibri"/>
              </a:rPr>
              <a:t>before</a:t>
            </a:r>
            <a:r>
              <a:rPr lang="en-US" sz="2000" spc="2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it </a:t>
            </a:r>
            <a:r>
              <a:rPr lang="en-US" sz="2000" spc="-10" dirty="0">
                <a:cs typeface="Calibri"/>
              </a:rPr>
              <a:t>becomes</a:t>
            </a:r>
            <a:r>
              <a:rPr lang="en-US" sz="2000" spc="3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fully-grown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tree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based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on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various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stopping </a:t>
            </a:r>
            <a:r>
              <a:rPr lang="en-US" sz="2000" spc="-10" dirty="0">
                <a:cs typeface="Calibri"/>
              </a:rPr>
              <a:t> conditions</a:t>
            </a:r>
            <a:r>
              <a:rPr lang="en-US" sz="2000" dirty="0">
                <a:cs typeface="Calibri"/>
              </a:rPr>
              <a:t> </a:t>
            </a:r>
            <a:r>
              <a:rPr lang="en-US" sz="2000" spc="-10" dirty="0">
                <a:cs typeface="Calibri"/>
              </a:rPr>
              <a:t>(same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class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instances,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same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attribute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values,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thresholding</a:t>
            </a:r>
            <a:r>
              <a:rPr lang="en-US" sz="2000" spc="-20" dirty="0">
                <a:cs typeface="Calibri"/>
              </a:rPr>
              <a:t> for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number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 </a:t>
            </a:r>
            <a:r>
              <a:rPr lang="en-US" sz="2000" spc="-48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minimum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number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 </a:t>
            </a:r>
            <a:r>
              <a:rPr lang="en-US" sz="2000" spc="-10" dirty="0">
                <a:cs typeface="Calibri"/>
              </a:rPr>
              <a:t>instances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in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 </a:t>
            </a:r>
            <a:r>
              <a:rPr lang="en-US" sz="2000" spc="-10" dirty="0">
                <a:cs typeface="Calibri"/>
              </a:rPr>
              <a:t>split,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impurity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score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margins)</a:t>
            </a:r>
            <a:endParaRPr lang="en-US" sz="2000" dirty="0">
              <a:cs typeface="Calibri"/>
            </a:endParaRPr>
          </a:p>
          <a:p>
            <a:pPr marL="241300" indent="-228600" algn="just">
              <a:lnSpc>
                <a:spcPts val="3115"/>
              </a:lnSpc>
              <a:spcBef>
                <a:spcPts val="35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600" spc="-10" dirty="0">
                <a:cs typeface="Calibri"/>
              </a:rPr>
              <a:t>Post-pruning</a:t>
            </a:r>
            <a:endParaRPr lang="en-US" sz="2600" dirty="0">
              <a:cs typeface="Calibri"/>
            </a:endParaRPr>
          </a:p>
          <a:p>
            <a:pPr marL="698500" marR="5080" lvl="1" indent="-228600" algn="just">
              <a:lnSpc>
                <a:spcPts val="2110"/>
              </a:lnSpc>
              <a:spcBef>
                <a:spcPts val="509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2000" spc="-15" dirty="0">
                <a:cs typeface="Calibri"/>
              </a:rPr>
              <a:t>Grow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decision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tree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to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its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entirety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and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trim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the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nodes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the</a:t>
            </a:r>
            <a:r>
              <a:rPr lang="en-US" sz="2000" spc="2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decision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tree</a:t>
            </a:r>
            <a:r>
              <a:rPr lang="en-US" sz="2000" spc="2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in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bottom-up </a:t>
            </a:r>
            <a:r>
              <a:rPr lang="en-US" sz="2000" spc="-48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fashion</a:t>
            </a:r>
            <a:r>
              <a:rPr lang="en-US" sz="2000" spc="30" dirty="0">
                <a:cs typeface="Calibri"/>
              </a:rPr>
              <a:t>.</a:t>
            </a:r>
          </a:p>
          <a:p>
            <a:pPr marL="698500" marR="5080" lvl="1" indent="-228600" algn="just">
              <a:lnSpc>
                <a:spcPts val="2110"/>
              </a:lnSpc>
              <a:spcBef>
                <a:spcPts val="509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2000" spc="30" dirty="0">
                <a:cs typeface="Calibri"/>
              </a:rPr>
              <a:t>R</a:t>
            </a:r>
            <a:r>
              <a:rPr lang="en-US" sz="2000" spc="-10" dirty="0">
                <a:cs typeface="Calibri"/>
              </a:rPr>
              <a:t>eplace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sub-tree</a:t>
            </a:r>
            <a:r>
              <a:rPr lang="en-US" sz="2000" spc="3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with</a:t>
            </a:r>
            <a:r>
              <a:rPr lang="en-US" sz="2000" spc="4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</a:t>
            </a:r>
            <a:r>
              <a:rPr lang="en-US" sz="2000" spc="3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leaf</a:t>
            </a:r>
            <a:r>
              <a:rPr lang="en-US" sz="2000" spc="4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node</a:t>
            </a:r>
            <a:r>
              <a:rPr lang="en-US" sz="2000" spc="4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wherever</a:t>
            </a:r>
            <a:r>
              <a:rPr lang="en-US" sz="2000" spc="4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generalization</a:t>
            </a:r>
            <a:r>
              <a:rPr lang="en-US" sz="2000" spc="5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error</a:t>
            </a:r>
            <a:r>
              <a:rPr lang="en-US" sz="2000" spc="3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improves, 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or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use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cost-complexity</a:t>
            </a:r>
            <a:r>
              <a:rPr lang="en-US" sz="2000" spc="4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measures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to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prune</a:t>
            </a:r>
            <a:endParaRPr lang="en-US" sz="2000" dirty="0">
              <a:cs typeface="Calibri"/>
            </a:endParaRPr>
          </a:p>
          <a:p>
            <a:pPr marL="241300" indent="-228600" algn="just">
              <a:lnSpc>
                <a:spcPts val="312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600" dirty="0">
                <a:cs typeface="Calibri"/>
              </a:rPr>
              <a:t>Ensembles</a:t>
            </a:r>
          </a:p>
          <a:p>
            <a:pPr marL="698500" lvl="1" indent="-229235" algn="just">
              <a:lnSpc>
                <a:spcPts val="264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2200" spc="-5" dirty="0">
                <a:cs typeface="Calibri"/>
              </a:rPr>
              <a:t>Combining</a:t>
            </a:r>
            <a:r>
              <a:rPr lang="en-US" sz="2200" dirty="0">
                <a:cs typeface="Calibri"/>
              </a:rPr>
              <a:t> </a:t>
            </a:r>
            <a:r>
              <a:rPr lang="en-US" sz="2200" spc="-5" dirty="0">
                <a:cs typeface="Calibri"/>
              </a:rPr>
              <a:t>the</a:t>
            </a:r>
            <a:r>
              <a:rPr lang="en-US" sz="2200" dirty="0">
                <a:cs typeface="Calibri"/>
              </a:rPr>
              <a:t> </a:t>
            </a:r>
            <a:r>
              <a:rPr lang="en-US" sz="2200" spc="-15" dirty="0">
                <a:cs typeface="Calibri"/>
              </a:rPr>
              <a:t>outcome</a:t>
            </a:r>
            <a:r>
              <a:rPr lang="en-US" sz="2200" spc="25" dirty="0">
                <a:cs typeface="Calibri"/>
              </a:rPr>
              <a:t> </a:t>
            </a:r>
            <a:r>
              <a:rPr lang="en-US" sz="2200" spc="-5" dirty="0">
                <a:cs typeface="Calibri"/>
              </a:rPr>
              <a:t>of</a:t>
            </a:r>
            <a:r>
              <a:rPr lang="en-US" sz="2200" spc="10" dirty="0">
                <a:cs typeface="Calibri"/>
              </a:rPr>
              <a:t> </a:t>
            </a:r>
            <a:r>
              <a:rPr lang="en-US" sz="2200" spc="-5" dirty="0">
                <a:cs typeface="Calibri"/>
              </a:rPr>
              <a:t>multiple</a:t>
            </a:r>
            <a:r>
              <a:rPr lang="en-US" sz="2200" dirty="0">
                <a:cs typeface="Calibri"/>
              </a:rPr>
              <a:t> </a:t>
            </a:r>
            <a:r>
              <a:rPr lang="en-US" sz="2200" spc="-10" dirty="0">
                <a:cs typeface="Calibri"/>
              </a:rPr>
              <a:t>models</a:t>
            </a:r>
            <a:endParaRPr lang="en-US" sz="2200" dirty="0">
              <a:cs typeface="Calibri"/>
            </a:endParaRPr>
          </a:p>
          <a:p>
            <a:pPr marL="1155700" marR="97155" lvl="2" indent="-228600" algn="just">
              <a:lnSpc>
                <a:spcPct val="80000"/>
              </a:lnSpc>
              <a:spcBef>
                <a:spcPts val="50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lang="en-US" sz="1900" spc="-15" dirty="0">
                <a:cs typeface="Calibri"/>
              </a:rPr>
              <a:t>Generate</a:t>
            </a:r>
            <a:r>
              <a:rPr lang="en-US" sz="1900" spc="20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multiple</a:t>
            </a:r>
            <a:r>
              <a:rPr lang="en-US" sz="1900" spc="40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decision</a:t>
            </a:r>
            <a:r>
              <a:rPr lang="en-US" sz="1900" dirty="0">
                <a:cs typeface="Calibri"/>
              </a:rPr>
              <a:t> </a:t>
            </a:r>
            <a:r>
              <a:rPr lang="en-US" sz="1900" spc="-10" dirty="0">
                <a:cs typeface="Calibri"/>
              </a:rPr>
              <a:t>trees</a:t>
            </a:r>
            <a:r>
              <a:rPr lang="en-US" sz="1900" spc="5" dirty="0">
                <a:cs typeface="Calibri"/>
              </a:rPr>
              <a:t> </a:t>
            </a:r>
            <a:r>
              <a:rPr lang="en-US" sz="1900" spc="-10" dirty="0">
                <a:cs typeface="Calibri"/>
              </a:rPr>
              <a:t>using</a:t>
            </a:r>
            <a:r>
              <a:rPr lang="en-US" sz="1900" spc="10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a </a:t>
            </a:r>
            <a:r>
              <a:rPr lang="en-US" sz="1900" spc="-10" dirty="0">
                <a:cs typeface="Calibri"/>
              </a:rPr>
              <a:t>random</a:t>
            </a:r>
            <a:r>
              <a:rPr lang="en-US" sz="1900" spc="15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selection</a:t>
            </a:r>
            <a:r>
              <a:rPr lang="en-US" sz="1900" spc="5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of </a:t>
            </a:r>
            <a:r>
              <a:rPr lang="en-US" sz="1900" spc="-10" dirty="0">
                <a:cs typeface="Calibri"/>
              </a:rPr>
              <a:t>attributes</a:t>
            </a:r>
            <a:r>
              <a:rPr lang="en-US" sz="1900" spc="5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at</a:t>
            </a:r>
            <a:r>
              <a:rPr lang="en-US" sz="1900" spc="-10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each</a:t>
            </a:r>
            <a:r>
              <a:rPr lang="en-US" sz="1900" spc="5" dirty="0">
                <a:cs typeface="Calibri"/>
              </a:rPr>
              <a:t> </a:t>
            </a:r>
            <a:r>
              <a:rPr lang="en-US" sz="1900" spc="-10" dirty="0">
                <a:cs typeface="Calibri"/>
              </a:rPr>
              <a:t>node</a:t>
            </a:r>
            <a:r>
              <a:rPr lang="en-US" sz="1900" spc="15" dirty="0">
                <a:cs typeface="Calibri"/>
              </a:rPr>
              <a:t> </a:t>
            </a:r>
            <a:r>
              <a:rPr lang="en-US" sz="1900" spc="-15" dirty="0">
                <a:cs typeface="Calibri"/>
              </a:rPr>
              <a:t>to </a:t>
            </a:r>
            <a:r>
              <a:rPr lang="en-US" sz="1900" spc="-10" dirty="0">
                <a:cs typeface="Calibri"/>
              </a:rPr>
              <a:t> determine</a:t>
            </a:r>
            <a:r>
              <a:rPr lang="en-US" sz="1900" spc="35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the</a:t>
            </a:r>
            <a:r>
              <a:rPr lang="en-US" sz="1900" spc="15" dirty="0">
                <a:cs typeface="Calibri"/>
              </a:rPr>
              <a:t> </a:t>
            </a:r>
            <a:r>
              <a:rPr lang="en-US" sz="1900" spc="-10" dirty="0">
                <a:cs typeface="Calibri"/>
              </a:rPr>
              <a:t>split.</a:t>
            </a:r>
          </a:p>
          <a:p>
            <a:pPr marL="1155700" marR="97155" lvl="2" indent="-228600" algn="just">
              <a:lnSpc>
                <a:spcPct val="80000"/>
              </a:lnSpc>
              <a:spcBef>
                <a:spcPts val="50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lang="en-US" sz="1900" spc="10" dirty="0">
                <a:cs typeface="Calibri"/>
              </a:rPr>
              <a:t> </a:t>
            </a:r>
            <a:r>
              <a:rPr lang="en-US" sz="1900" spc="-10" dirty="0">
                <a:cs typeface="Calibri"/>
              </a:rPr>
              <a:t>During</a:t>
            </a:r>
            <a:r>
              <a:rPr lang="en-US" sz="1900" spc="25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classification,</a:t>
            </a:r>
            <a:r>
              <a:rPr lang="en-US" sz="1900" spc="20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each</a:t>
            </a:r>
            <a:r>
              <a:rPr lang="en-US" sz="1900" dirty="0">
                <a:cs typeface="Calibri"/>
              </a:rPr>
              <a:t> </a:t>
            </a:r>
            <a:r>
              <a:rPr lang="en-US" sz="1900" spc="-10" dirty="0">
                <a:cs typeface="Calibri"/>
              </a:rPr>
              <a:t>tree</a:t>
            </a:r>
            <a:r>
              <a:rPr lang="en-US" sz="1900" spc="15" dirty="0">
                <a:cs typeface="Calibri"/>
              </a:rPr>
              <a:t> </a:t>
            </a:r>
            <a:r>
              <a:rPr lang="en-US" sz="1900" spc="-15" dirty="0">
                <a:cs typeface="Calibri"/>
              </a:rPr>
              <a:t>votes</a:t>
            </a:r>
            <a:r>
              <a:rPr lang="en-US" sz="1900" spc="15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and</a:t>
            </a:r>
            <a:r>
              <a:rPr lang="en-US" sz="1900" spc="5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the</a:t>
            </a:r>
            <a:r>
              <a:rPr lang="en-US" sz="1900" spc="25" dirty="0">
                <a:cs typeface="Calibri"/>
              </a:rPr>
              <a:t> </a:t>
            </a:r>
            <a:r>
              <a:rPr lang="en-US" sz="1900" spc="-15" dirty="0">
                <a:cs typeface="Calibri"/>
              </a:rPr>
              <a:t>most</a:t>
            </a:r>
            <a:r>
              <a:rPr lang="en-US" sz="1900" spc="5" dirty="0">
                <a:cs typeface="Calibri"/>
              </a:rPr>
              <a:t> </a:t>
            </a:r>
            <a:r>
              <a:rPr lang="en-US" sz="1900" spc="-10" dirty="0">
                <a:cs typeface="Calibri"/>
              </a:rPr>
              <a:t>popular</a:t>
            </a:r>
            <a:r>
              <a:rPr lang="en-US" sz="1900" spc="30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class</a:t>
            </a:r>
            <a:r>
              <a:rPr lang="en-US" sz="1900" spc="-10" dirty="0">
                <a:cs typeface="Calibri"/>
              </a:rPr>
              <a:t> </a:t>
            </a:r>
            <a:r>
              <a:rPr lang="en-US" sz="1900" spc="-5" dirty="0">
                <a:cs typeface="Calibri"/>
              </a:rPr>
              <a:t>is</a:t>
            </a:r>
            <a:r>
              <a:rPr lang="en-US" sz="1900" spc="5" dirty="0">
                <a:cs typeface="Calibri"/>
              </a:rPr>
              <a:t> </a:t>
            </a:r>
            <a:r>
              <a:rPr lang="en-US" sz="1900" spc="-10" dirty="0">
                <a:cs typeface="Calibri"/>
              </a:rPr>
              <a:t>returned.</a:t>
            </a:r>
            <a:endParaRPr lang="en-US" sz="1900" dirty="0">
              <a:cs typeface="Calibri"/>
            </a:endParaRPr>
          </a:p>
          <a:p>
            <a:endParaRPr lang="en-IN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How</a:t>
            </a:r>
            <a:r>
              <a:rPr spc="10" dirty="0"/>
              <a:t> </a:t>
            </a:r>
            <a:r>
              <a:rPr spc="-20" dirty="0"/>
              <a:t>to</a:t>
            </a:r>
            <a:r>
              <a:rPr spc="-5" dirty="0"/>
              <a:t> address</a:t>
            </a:r>
            <a:r>
              <a:rPr spc="-35" dirty="0"/>
              <a:t> </a:t>
            </a:r>
            <a:r>
              <a:rPr spc="-15" dirty="0"/>
              <a:t>Overfitting</a:t>
            </a:r>
            <a:r>
              <a:rPr spc="-25" dirty="0"/>
              <a:t> </a:t>
            </a:r>
            <a:r>
              <a:rPr spc="-10" dirty="0"/>
              <a:t>caused</a:t>
            </a:r>
            <a:r>
              <a:rPr dirty="0"/>
              <a:t> </a:t>
            </a:r>
            <a:r>
              <a:rPr spc="-10" dirty="0"/>
              <a:t>by</a:t>
            </a:r>
            <a:r>
              <a:rPr dirty="0"/>
              <a:t> </a:t>
            </a:r>
            <a:r>
              <a:rPr spc="-20" dirty="0"/>
              <a:t>complex</a:t>
            </a:r>
            <a:r>
              <a:rPr spc="-5" dirty="0"/>
              <a:t> </a:t>
            </a:r>
            <a:r>
              <a:rPr spc="-10" dirty="0"/>
              <a:t>trees?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28BAFF8-B1E1-4B93-A65B-98C19DD11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9" y="812662"/>
            <a:ext cx="9976919" cy="52325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BDFF7-3C77-89CF-76DC-F3A90AAE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135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04B37-3F65-41EC-8FA2-3EB2F1364E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𝑜𝑢𝑡𝑙𝑜𝑜𝑘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000" b="0" dirty="0"/>
              </a:p>
              <a:p>
                <a:r>
                  <a:rPr lang="en-IN" sz="2000" dirty="0"/>
                  <a:t>X= {sunny=5,overcast=4,rain=5}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    =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IN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𝑜𝑣𝑒𝑟𝑐𝑎𝑠𝑡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𝑟𝑎𝑖𝑛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      =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IN" sz="2000" dirty="0"/>
              </a:p>
              <a:p>
                <a:r>
                  <a:rPr lang="en-IN" sz="2000" dirty="0"/>
                  <a:t>For sunny ,	2 yes and 3 no.</a:t>
                </a:r>
              </a:p>
              <a:p>
                <a:r>
                  <a:rPr lang="en-IN" sz="2000" dirty="0"/>
                  <a:t>For overcast,	4 yes and 0 no.</a:t>
                </a:r>
              </a:p>
              <a:p>
                <a:r>
                  <a:rPr lang="en-IN" sz="2000" dirty="0"/>
                  <a:t>For rain,	3 yes and 2 no.</a:t>
                </a:r>
              </a:p>
              <a:p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𝐸𝑛𝑡𝑟𝑜𝑝𝑦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e>
                    </m:d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sz="2000" dirty="0"/>
                  <a:t>) - </a:t>
                </a:r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sz="2000" dirty="0"/>
                  <a:t>)=0.97</a:t>
                </a:r>
              </a:p>
              <a:p>
                <a:r>
                  <a:rPr lang="en-IN" sz="2000" dirty="0"/>
                  <a:t>Entropy(overcast)=</a:t>
                </a:r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dirty="0"/>
                  <a:t>=0</a:t>
                </a:r>
              </a:p>
              <a:p>
                <a:r>
                  <a:rPr lang="en-IN" sz="2000" dirty="0"/>
                  <a:t>Entropy(rain)=</a:t>
                </a:r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sz="2000" dirty="0"/>
                  <a:t>) - </a:t>
                </a:r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sz="2000" dirty="0"/>
                  <a:t>)=.97</a:t>
                </a:r>
              </a:p>
              <a:p>
                <a:endParaRPr lang="en-IN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04B37-3F65-41EC-8FA2-3EB2F1364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9" t="-10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DE83DEC-73EC-4C5F-86A6-3F01758E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b="1" dirty="0"/>
              <a:t>Information gain of outlook</a:t>
            </a:r>
          </a:p>
        </p:txBody>
      </p:sp>
    </p:spTree>
    <p:extLst>
      <p:ext uri="{BB962C8B-B14F-4D97-AF65-F5344CB8AC3E}">
        <p14:creationId xmlns:p14="http://schemas.microsoft.com/office/powerpoint/2010/main" val="210364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𝑜𝑢𝑡𝑙𝑜𝑜𝑘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IN" sz="2800" b="0" dirty="0"/>
              </a:p>
              <a:p>
                <a:pPr marL="0" indent="0">
                  <a:buNone/>
                </a:pPr>
                <a:r>
                  <a:rPr lang="en-IN" dirty="0"/>
                  <a:t>		        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0.94−(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r>
                  <a:rPr lang="en-IN" dirty="0"/>
                  <a:t> * 0.97) –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∗0</m:t>
                    </m:r>
                  </m:oMath>
                </a14:m>
                <a:r>
                  <a:rPr lang="en-IN" dirty="0"/>
                  <a:t>) –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∗0.97)</m:t>
                    </m:r>
                  </m:oMath>
                </a14:m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		         = 0.247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040E7F-006D-9691-A549-7307A23F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12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5DAC6E-07F9-48AE-B50E-4766B81F00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49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/>
              <a:t>Information gain of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D31AA7-FC2F-41E0-AD42-6B56D89929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𝑡𝑒𝑚𝑝𝑒𝑟𝑎𝑡𝑢𝑟𝑒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0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0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000" dirty="0"/>
              </a:p>
              <a:p>
                <a:r>
                  <a:rPr lang="en-IN" sz="2000" dirty="0"/>
                  <a:t>X= {Hot=4,Mild=6,cool=4}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𝐻𝑜𝑡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     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𝑀𝑖𝑙𝑑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       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IN" sz="2000" dirty="0"/>
              </a:p>
              <a:p>
                <a:r>
                  <a:rPr lang="en-IN" sz="2000" dirty="0"/>
                  <a:t>For Hot ,	2 yes and 2 no.</a:t>
                </a:r>
              </a:p>
              <a:p>
                <a:r>
                  <a:rPr lang="en-IN" sz="2000" dirty="0"/>
                  <a:t>For Mild,	4 yes and 2 no.</a:t>
                </a:r>
              </a:p>
              <a:p>
                <a:r>
                  <a:rPr lang="en-IN" sz="2000" dirty="0"/>
                  <a:t>For Cool,	3 yes and 1 no.</a:t>
                </a:r>
              </a:p>
              <a:p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𝐸𝑛𝑡𝑟𝑜𝑝𝑦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𝐻𝑜𝑡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000" dirty="0"/>
                  <a:t>)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000" dirty="0"/>
                  <a:t>)=1</a:t>
                </a:r>
              </a:p>
              <a:p>
                <a:r>
                  <a:rPr lang="en-IN" sz="2000" dirty="0"/>
                  <a:t>Entropy(mild)=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IN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IN" sz="2000" dirty="0"/>
                      <m:t>)</m:t>
                    </m:r>
                  </m:oMath>
                </a14:m>
                <a:r>
                  <a:rPr lang="en-IN" sz="2000" dirty="0"/>
                  <a:t>=0.91</a:t>
                </a:r>
              </a:p>
              <a:p>
                <a:r>
                  <a:rPr lang="en-IN" sz="2000" dirty="0"/>
                  <a:t>Entropy(cool)=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000" dirty="0"/>
                  <a:t>)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000" dirty="0"/>
                  <a:t>)=.81</a:t>
                </a:r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D31AA7-FC2F-41E0-AD42-6B56D8992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  <a:blipFill>
                <a:blip r:embed="rId2"/>
                <a:stretch>
                  <a:fillRect l="-522" t="-10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129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𝑡𝑒𝑚𝑝𝑒𝑟𝑎𝑡𝑢𝑟𝑒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IN" sz="2800" b="0" dirty="0"/>
              </a:p>
              <a:p>
                <a:pPr marL="0" indent="0">
                  <a:buNone/>
                </a:pPr>
                <a:r>
                  <a:rPr lang="en-IN" dirty="0"/>
                  <a:t>		        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0.94−(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r>
                  <a:rPr lang="en-IN" dirty="0"/>
                  <a:t> * 1) –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∗0.91</m:t>
                    </m:r>
                  </m:oMath>
                </a14:m>
                <a:r>
                  <a:rPr lang="en-IN" dirty="0"/>
                  <a:t>) –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∗0.81)</m:t>
                    </m:r>
                  </m:oMath>
                </a14:m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		         = 0.047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5021EC-5FB2-DC70-30F3-5A2AB8BF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604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𝐻𝑢𝑚𝑖𝑑𝑖𝑡𝑦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0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0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000" dirty="0"/>
              </a:p>
              <a:p>
                <a:r>
                  <a:rPr lang="en-IN" sz="2000" dirty="0"/>
                  <a:t>X= {High=7,normal=7}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     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IN" sz="2000" dirty="0"/>
              </a:p>
              <a:p>
                <a:r>
                  <a:rPr lang="en-IN" sz="2000" dirty="0"/>
                  <a:t>For High ,	3 yes and 4 no.</a:t>
                </a:r>
              </a:p>
              <a:p>
                <a:r>
                  <a:rPr lang="en-IN" sz="2000" dirty="0"/>
                  <a:t>For Normal,	5 yes and 2 no</a:t>
                </a:r>
              </a:p>
              <a:p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𝐸𝑛𝑡𝑟𝑜𝑝𝑦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IN" sz="2000" dirty="0"/>
                  <a:t>)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IN" sz="2000" dirty="0"/>
                  <a:t>)=0.98</a:t>
                </a:r>
              </a:p>
              <a:p>
                <a:r>
                  <a:rPr lang="en-IN" sz="2000" dirty="0"/>
                  <a:t>Entropy(normal)=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IN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m:rPr>
                        <m:nor/>
                      </m:rPr>
                      <a:rPr lang="en-IN" sz="2000" dirty="0"/>
                      <m:t>)</m:t>
                    </m:r>
                  </m:oMath>
                </a14:m>
                <a:r>
                  <a:rPr lang="en-IN" sz="2000" dirty="0"/>
                  <a:t>=0.86</a:t>
                </a:r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  <a:blipFill>
                <a:blip r:embed="rId2"/>
                <a:stretch>
                  <a:fillRect l="-522" t="-10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532BEB-D6DF-4152-A90D-8ACD2A1D09B7}"/>
              </a:ext>
            </a:extLst>
          </p:cNvPr>
          <p:cNvSpPr txBox="1"/>
          <p:nvPr/>
        </p:nvSpPr>
        <p:spPr>
          <a:xfrm>
            <a:off x="692727" y="3117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Information gain of </a:t>
            </a:r>
            <a:r>
              <a:rPr lang="en-IN" b="1" dirty="0"/>
              <a:t>Humidity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167780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𝐻𝑢𝑚𝑖𝑑𝑖𝑡𝑦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IN" sz="2800" b="0" dirty="0"/>
              </a:p>
              <a:p>
                <a:pPr marL="0" indent="0">
                  <a:buNone/>
                </a:pPr>
                <a:r>
                  <a:rPr lang="en-IN" dirty="0"/>
                  <a:t>		        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0.94−(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r>
                  <a:rPr lang="en-IN" dirty="0"/>
                  <a:t> * .98) –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∗0.86</m:t>
                    </m:r>
                  </m:oMath>
                </a14:m>
                <a:r>
                  <a:rPr lang="en-IN" dirty="0"/>
                  <a:t>)</a:t>
                </a:r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		         = 0.02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E3E6E29-7B83-79BE-32BC-B4F57C5F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103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76097-F380-44ED-B5AD-65C97D028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The Attribute outlook has the highest information gain , so we choose outlook as root node.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Outlook has three attributes.</a:t>
            </a:r>
            <a:r>
              <a:rPr lang="en-US" b="0" i="0" dirty="0">
                <a:solidFill>
                  <a:srgbClr val="3A3A3A"/>
                </a:solidFill>
                <a:effectLst/>
              </a:rPr>
              <a:t> Sunny, Overcast and Rain. 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Overcast with play cricket is always “Yes”. So it ends up with a leaf node, “yes”. 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For the other values “Sunny” and “Rain”, we need to find the entropy and information gain.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10772-B787-35CB-87B0-77FEF47E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6CB34A-410E-4083-9FF8-987854150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5" b="52809"/>
          <a:stretch/>
        </p:blipFill>
        <p:spPr bwMode="auto">
          <a:xfrm>
            <a:off x="3331674" y="1730327"/>
            <a:ext cx="5670715" cy="202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51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2616CDA-74FC-4414-A438-F4D7607F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99" y="772856"/>
            <a:ext cx="7706801" cy="26959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C42AC-5EFF-F8E0-1C84-41311A9A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43AD71-607D-4E39-AED0-E986B81BC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24" y="3890738"/>
            <a:ext cx="8696976" cy="173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8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5DAC6E-07F9-48AE-B50E-4766B81F00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49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/>
              <a:t>Information gain of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D31AA7-FC2F-41E0-AD42-6B56D89929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𝑠𝑢𝑛𝑛𝑦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𝑡𝑒𝑚𝑝𝑒𝑟𝑎𝑡𝑢𝑟𝑒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0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0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000" dirty="0"/>
              </a:p>
              <a:p>
                <a:r>
                  <a:rPr lang="en-IN" sz="2000" dirty="0"/>
                  <a:t>X= {Hot=2,Mild=2,cool=1}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𝐻𝑜𝑡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     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𝑀𝑖𝑙𝑑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       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:r>
                  <a:rPr lang="en-IN" sz="2000" dirty="0"/>
                  <a:t>For Hot ,	0 yes and 2 no.</a:t>
                </a:r>
              </a:p>
              <a:p>
                <a:r>
                  <a:rPr lang="en-IN" sz="2000" dirty="0"/>
                  <a:t>For Mild,	1 yes and 1 no.</a:t>
                </a:r>
              </a:p>
              <a:p>
                <a:r>
                  <a:rPr lang="en-IN" sz="2000" dirty="0"/>
                  <a:t>For Cool,	1 yes and 0 no.</a:t>
                </a:r>
              </a:p>
              <a:p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𝐸𝑛𝑡𝑟𝑜𝑝𝑦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𝐻𝑜𝑡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000" dirty="0"/>
                  <a:t>) =0</a:t>
                </a:r>
              </a:p>
              <a:p>
                <a:r>
                  <a:rPr lang="en-IN" sz="2000" dirty="0"/>
                  <a:t>Entropy(mild)=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IN" sz="2000" dirty="0"/>
                      <m:t>)</m:t>
                    </m:r>
                  </m:oMath>
                </a14:m>
                <a:r>
                  <a:rPr lang="en-IN" sz="2000" dirty="0"/>
                  <a:t>=1</a:t>
                </a:r>
              </a:p>
              <a:p>
                <a:r>
                  <a:rPr lang="en-IN" sz="2000" dirty="0"/>
                  <a:t>Entropy(cool)=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 dirty="0"/>
                  <a:t>) =0</a:t>
                </a:r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D31AA7-FC2F-41E0-AD42-6B56D8992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  <a:blipFill>
                <a:blip r:embed="rId2"/>
                <a:stretch>
                  <a:fillRect l="-522" t="-10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1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Ense</a:t>
            </a:r>
            <a:r>
              <a:rPr spc="-15" dirty="0"/>
              <a:t>m</a:t>
            </a:r>
            <a:r>
              <a:rPr dirty="0"/>
              <a:t>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885" y="1231874"/>
            <a:ext cx="9883846" cy="2853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 algn="just">
              <a:lnSpc>
                <a:spcPct val="2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400" spc="-10" dirty="0">
                <a:latin typeface="Georgia" panose="02040502050405020303" pitchFamily="18" charset="0"/>
                <a:cs typeface="Calibri"/>
              </a:rPr>
              <a:t>Combine</a:t>
            </a:r>
            <a:r>
              <a:rPr sz="2400" spc="2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Calibri"/>
              </a:rPr>
              <a:t>forecasts</a:t>
            </a:r>
            <a:r>
              <a:rPr sz="2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Calibri"/>
              </a:rPr>
              <a:t>from</a:t>
            </a:r>
            <a:r>
              <a:rPr sz="2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Calibri"/>
              </a:rPr>
              <a:t>different</a:t>
            </a:r>
            <a:r>
              <a:rPr sz="2400" spc="2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methods</a:t>
            </a:r>
            <a:r>
              <a:rPr sz="2400" spc="3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Calibri"/>
              </a:rPr>
              <a:t>by</a:t>
            </a:r>
            <a:r>
              <a:rPr sz="2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voting,</a:t>
            </a:r>
            <a:r>
              <a:rPr sz="2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Calibri"/>
              </a:rPr>
              <a:t>averaging,</a:t>
            </a:r>
            <a:r>
              <a:rPr sz="240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Calibri"/>
              </a:rPr>
              <a:t>etc.</a:t>
            </a:r>
            <a:endParaRPr sz="2400" dirty="0">
              <a:latin typeface="Georgia" panose="02040502050405020303" pitchFamily="18" charset="0"/>
              <a:cs typeface="Calibri"/>
            </a:endParaRPr>
          </a:p>
          <a:p>
            <a:pPr marL="355600" marR="508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2400" spc="-10" dirty="0">
                <a:latin typeface="Georgia" panose="02040502050405020303" pitchFamily="18" charset="0"/>
                <a:cs typeface="Calibri"/>
              </a:rPr>
              <a:t>Combine</a:t>
            </a:r>
            <a:r>
              <a:rPr sz="2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Calibri"/>
              </a:rPr>
              <a:t>forecasts</a:t>
            </a:r>
            <a:r>
              <a:rPr sz="2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Calibri"/>
              </a:rPr>
              <a:t>from</a:t>
            </a:r>
            <a:r>
              <a:rPr sz="2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multiple</a:t>
            </a:r>
            <a:r>
              <a:rPr sz="2400" spc="3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series</a:t>
            </a:r>
            <a:r>
              <a:rPr sz="2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measuring</a:t>
            </a:r>
            <a:r>
              <a:rPr sz="2400" spc="2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the</a:t>
            </a:r>
            <a:r>
              <a:rPr sz="240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same</a:t>
            </a:r>
            <a:r>
              <a:rPr sz="2400" spc="2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phenomenon </a:t>
            </a:r>
            <a:r>
              <a:rPr sz="2400" spc="-62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(weather)</a:t>
            </a:r>
            <a:endParaRPr sz="2400" dirty="0">
              <a:latin typeface="Georgia" panose="02040502050405020303" pitchFamily="18" charset="0"/>
              <a:cs typeface="Calibri"/>
            </a:endParaRPr>
          </a:p>
          <a:p>
            <a:pPr marL="3556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2400" spc="-10" dirty="0">
                <a:latin typeface="Georgia" panose="02040502050405020303" pitchFamily="18" charset="0"/>
                <a:cs typeface="Calibri"/>
              </a:rPr>
              <a:t>Multi-level</a:t>
            </a:r>
            <a:r>
              <a:rPr sz="2400" spc="2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models:</a:t>
            </a:r>
            <a:r>
              <a:rPr sz="2400" spc="2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fit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 one</a:t>
            </a:r>
            <a:r>
              <a:rPr sz="2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method</a:t>
            </a:r>
            <a:r>
              <a:rPr sz="2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Calibri"/>
              </a:rPr>
              <a:t>to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 another</a:t>
            </a:r>
            <a:r>
              <a:rPr sz="2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30" dirty="0">
                <a:latin typeface="Georgia" panose="02040502050405020303" pitchFamily="18" charset="0"/>
                <a:cs typeface="Calibri"/>
              </a:rPr>
              <a:t>method’s</a:t>
            </a:r>
            <a:r>
              <a:rPr sz="2400" spc="2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Calibri"/>
              </a:rPr>
              <a:t>forecast</a:t>
            </a:r>
            <a:r>
              <a:rPr sz="2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Calibri"/>
              </a:rPr>
              <a:t>errors</a:t>
            </a:r>
            <a:endParaRPr sz="2400" dirty="0">
              <a:latin typeface="Georgia" panose="02040502050405020303" pitchFamily="18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1681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𝑡𝑒𝑚𝑝𝑒𝑟𝑎𝑡𝑢𝑟𝑒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IN" sz="2800" b="0" dirty="0"/>
              </a:p>
              <a:p>
                <a:pPr marL="0" indent="0">
                  <a:buNone/>
                </a:pPr>
                <a:r>
                  <a:rPr lang="en-IN" dirty="0"/>
                  <a:t>		         =0.57</a:t>
                </a:r>
                <a:endParaRPr lang="en-IN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61E71E4-44B2-BE4D-7357-2046444A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959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𝑠𝑢𝑛𝑛𝑦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𝐻𝑢𝑚𝑖𝑑𝑖𝑡𝑦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0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0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000" dirty="0"/>
              </a:p>
              <a:p>
                <a:r>
                  <a:rPr lang="en-IN" sz="2000" dirty="0"/>
                  <a:t>X= {High=3,normal=2}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     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:r>
                  <a:rPr lang="en-IN" sz="2000" dirty="0"/>
                  <a:t>For High ,	0 yes and 3 no.</a:t>
                </a:r>
              </a:p>
              <a:p>
                <a:r>
                  <a:rPr lang="en-IN" sz="2000" dirty="0"/>
                  <a:t>For Normal,	2 yes and 0 no</a:t>
                </a:r>
              </a:p>
              <a:p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𝐸𝑛𝑡𝑟𝑜𝑝𝑦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000" dirty="0"/>
              </a:p>
              <a:p>
                <a:r>
                  <a:rPr lang="en-IN" sz="2000" dirty="0"/>
                  <a:t>Entropy(normal)=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000" dirty="0"/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  <a:blipFill>
                <a:blip r:embed="rId2"/>
                <a:stretch>
                  <a:fillRect l="-522" t="-10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532BEB-D6DF-4152-A90D-8ACD2A1D09B7}"/>
              </a:ext>
            </a:extLst>
          </p:cNvPr>
          <p:cNvSpPr txBox="1"/>
          <p:nvPr/>
        </p:nvSpPr>
        <p:spPr>
          <a:xfrm>
            <a:off x="692727" y="3117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Information gain of </a:t>
            </a:r>
            <a:r>
              <a:rPr lang="en-IN" b="1" dirty="0"/>
              <a:t>Humidity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4172202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𝐻𝑢𝑚𝑖𝑑𝑖𝑡𝑦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IN" sz="2800" b="0" dirty="0"/>
              </a:p>
              <a:p>
                <a:pPr marL="0" indent="0">
                  <a:buNone/>
                </a:pPr>
                <a:r>
                  <a:rPr lang="en-IN" dirty="0"/>
                  <a:t>		         =0.96</a:t>
                </a:r>
                <a:endParaRPr lang="en-IN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3A08B8A-35B0-5A28-44E4-30BAF306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790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𝑠𝑢𝑛𝑛𝑦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0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0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000" dirty="0"/>
              </a:p>
              <a:p>
                <a:r>
                  <a:rPr lang="en-IN" sz="2000" dirty="0"/>
                  <a:t>X= {weak=3,Strong=2}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𝑤𝑒𝑎𝑘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     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𝑠𝑡𝑟𝑜𝑛𝑔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:r>
                  <a:rPr lang="en-IN" sz="2000" dirty="0"/>
                  <a:t>For weak ,	1 yes and 2 no.</a:t>
                </a:r>
              </a:p>
              <a:p>
                <a:r>
                  <a:rPr lang="en-IN" sz="2000" dirty="0"/>
                  <a:t>For strong,	1 yes and 1 no</a:t>
                </a:r>
              </a:p>
              <a:p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𝐸𝑛𝑡𝑟𝑜𝑝𝑦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𝑤𝑒𝑎𝑘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000" dirty="0"/>
                  <a:t>)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000" dirty="0"/>
                  <a:t>)=0.91</a:t>
                </a:r>
              </a:p>
              <a:p>
                <a:r>
                  <a:rPr lang="en-IN" sz="2000" dirty="0"/>
                  <a:t>Entropy(strong)=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IN" sz="2000" dirty="0"/>
                      <m:t>)</m:t>
                    </m:r>
                  </m:oMath>
                </a14:m>
                <a:r>
                  <a:rPr lang="en-IN" sz="2000" dirty="0"/>
                  <a:t>=1</a:t>
                </a:r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  <a:blipFill>
                <a:blip r:embed="rId2"/>
                <a:stretch>
                  <a:fillRect l="-522" t="-10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532BEB-D6DF-4152-A90D-8ACD2A1D09B7}"/>
              </a:ext>
            </a:extLst>
          </p:cNvPr>
          <p:cNvSpPr txBox="1"/>
          <p:nvPr/>
        </p:nvSpPr>
        <p:spPr>
          <a:xfrm>
            <a:off x="706582" y="3117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Information gain of win</a:t>
            </a:r>
            <a:r>
              <a:rPr lang="en-IN" b="1" dirty="0"/>
              <a:t>d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996056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𝑤𝑖𝑛𝑑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IN" sz="2800" b="0" dirty="0"/>
              </a:p>
              <a:p>
                <a:pPr marL="0" indent="0">
                  <a:buNone/>
                </a:pPr>
                <a:r>
                  <a:rPr lang="en-IN" dirty="0"/>
                  <a:t>		         =0.014</a:t>
                </a:r>
                <a:endParaRPr lang="en-IN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4CB964A8-9FC2-ADD5-B069-1696AAA7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936C6-5623-4DA2-B9BF-61A153D807FF}"/>
              </a:ext>
            </a:extLst>
          </p:cNvPr>
          <p:cNvSpPr txBox="1"/>
          <p:nvPr/>
        </p:nvSpPr>
        <p:spPr>
          <a:xfrm>
            <a:off x="998556" y="211214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The information gain for humidity is highest, therefore it is chosen as the next node</a:t>
            </a: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D5637C-607F-4A28-AFEE-11A97F9E1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314" y="2868409"/>
            <a:ext cx="6935372" cy="330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2EDD24-10BE-48B2-B7DB-8AEFEF9923ED}"/>
              </a:ext>
            </a:extLst>
          </p:cNvPr>
          <p:cNvSpPr/>
          <p:nvPr/>
        </p:nvSpPr>
        <p:spPr>
          <a:xfrm>
            <a:off x="7279946" y="4215573"/>
            <a:ext cx="2108498" cy="172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773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F48341-FB3E-4DCB-82ED-E75AFF49D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57" y="837072"/>
            <a:ext cx="3993067" cy="5239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7A196-DE92-47C3-9073-E69E9C5F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/>
              <a:t>For Rain, find entropy and information gain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219BF5-BD9A-4FE8-9E98-3511320B6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56" y="1228136"/>
            <a:ext cx="4617756" cy="1171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B654F-2ECA-4F0A-AABE-B8348FB92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57" y="2340359"/>
            <a:ext cx="3630928" cy="44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9E7F4-58E3-4913-874C-0580E6422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56" y="2792854"/>
            <a:ext cx="3993068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889B1B-F06C-422D-A8A6-5D5F81EF1AFD}"/>
                  </a:ext>
                </a:extLst>
              </p:cNvPr>
              <p:cNvSpPr txBox="1"/>
              <p:nvPr/>
            </p:nvSpPr>
            <p:spPr>
              <a:xfrm flipH="1">
                <a:off x="1474775" y="3767435"/>
                <a:ext cx="10007992" cy="485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Entropy of </a:t>
                </a:r>
                <a:r>
                  <a:rPr lang="en-IN" dirty="0" err="1"/>
                  <a:t>outlook,rainy</a:t>
                </a:r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IN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dirty="0"/>
                  <a:t>= 0.97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889B1B-F06C-422D-A8A6-5D5F81E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74775" y="3767435"/>
                <a:ext cx="10007992" cy="485774"/>
              </a:xfrm>
              <a:prstGeom prst="rect">
                <a:avLst/>
              </a:prstGeom>
              <a:blipFill>
                <a:blip r:embed="rId6"/>
                <a:stretch>
                  <a:fillRect l="-548" b="-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286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59180"/>
                <a:ext cx="10515600" cy="4971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𝑅𝑎𝑖𝑛𝑦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𝐻𝑢𝑚𝑖𝑑𝑖𝑡𝑦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0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0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000" dirty="0"/>
              </a:p>
              <a:p>
                <a:r>
                  <a:rPr lang="en-IN" sz="2000" dirty="0"/>
                  <a:t>X= {High=2,normal=3}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     =</m:t>
                    </m:r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:r>
                  <a:rPr lang="en-IN" sz="2000" dirty="0"/>
                  <a:t>For High ,	1 yes and 1 no.</a:t>
                </a:r>
              </a:p>
              <a:p>
                <a:r>
                  <a:rPr lang="en-IN" sz="2000" dirty="0"/>
                  <a:t>For Normal,	2 yes and 1 no</a:t>
                </a:r>
              </a:p>
              <a:p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𝐸𝑛𝑡𝑟𝑜𝑝𝑦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000" dirty="0"/>
              </a:p>
              <a:p>
                <a:r>
                  <a:rPr lang="en-IN" sz="2000" dirty="0"/>
                  <a:t>Entropy(normal)=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nor/>
                      </m:rPr>
                      <a:rPr lang="en-IN" sz="2000" dirty="0"/>
                      <m:t>)</m:t>
                    </m:r>
                  </m:oMath>
                </a14:m>
                <a:r>
                  <a:rPr lang="en-IN" sz="2000" dirty="0"/>
                  <a:t>=0.91</a:t>
                </a:r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59180"/>
                <a:ext cx="10515600" cy="4971617"/>
              </a:xfrm>
              <a:prstGeom prst="rect">
                <a:avLst/>
              </a:prstGeom>
              <a:blipFill>
                <a:blip r:embed="rId2"/>
                <a:stretch>
                  <a:fillRect l="-522" t="-105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532BEB-D6DF-4152-A90D-8ACD2A1D09B7}"/>
              </a:ext>
            </a:extLst>
          </p:cNvPr>
          <p:cNvSpPr txBox="1"/>
          <p:nvPr/>
        </p:nvSpPr>
        <p:spPr>
          <a:xfrm>
            <a:off x="692727" y="3117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Information gain of </a:t>
            </a:r>
            <a:r>
              <a:rPr lang="en-IN" b="1" dirty="0"/>
              <a:t>Humidity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1301022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𝑟𝑎𝑖𝑛𝑦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𝐻𝑢𝑚𝑖𝑑𝑖𝑡𝑦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IN" sz="2800" b="0" dirty="0"/>
              </a:p>
              <a:p>
                <a:pPr marL="0" indent="0">
                  <a:buNone/>
                </a:pPr>
                <a:r>
                  <a:rPr lang="en-IN" dirty="0"/>
                  <a:t>		         =0.024</a:t>
                </a:r>
                <a:endParaRPr lang="en-IN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E83E4A5-BF2A-C979-5B94-D94A64CC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108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59180"/>
                <a:ext cx="10515600" cy="4971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𝑅𝑎𝑖𝑛𝑦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𝑇𝑒𝑚𝑝𝑒𝑟𝑎𝑡𝑢𝑟𝑒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0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0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000" dirty="0"/>
              </a:p>
              <a:p>
                <a:r>
                  <a:rPr lang="en-IN" sz="2000" dirty="0"/>
                  <a:t>X= {Mild=3,cool=2}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𝑀𝑖𝑙𝑑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     =</m:t>
                    </m:r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:r>
                  <a:rPr lang="en-IN" sz="2000" dirty="0"/>
                  <a:t>For mild,	2 yes and 1 no.</a:t>
                </a:r>
              </a:p>
              <a:p>
                <a:r>
                  <a:rPr lang="en-IN" sz="2000" dirty="0"/>
                  <a:t>For cool,	1 yes and 1 no</a:t>
                </a:r>
              </a:p>
              <a:p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𝐸𝑛𝑡𝑟𝑜𝑝𝑦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000" dirty="0"/>
              </a:p>
              <a:p>
                <a:r>
                  <a:rPr lang="en-IN" sz="2000" dirty="0"/>
                  <a:t>Entropy(mild)=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nor/>
                      </m:rPr>
                      <a:rPr lang="en-IN" sz="2000" dirty="0"/>
                      <m:t>)</m:t>
                    </m:r>
                  </m:oMath>
                </a14:m>
                <a:r>
                  <a:rPr lang="en-IN" sz="2000" dirty="0"/>
                  <a:t>=0.91</a:t>
                </a:r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59180"/>
                <a:ext cx="10515600" cy="4971617"/>
              </a:xfrm>
              <a:prstGeom prst="rect">
                <a:avLst/>
              </a:prstGeom>
              <a:blipFill>
                <a:blip r:embed="rId2"/>
                <a:stretch>
                  <a:fillRect l="-522" t="-105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532BEB-D6DF-4152-A90D-8ACD2A1D09B7}"/>
              </a:ext>
            </a:extLst>
          </p:cNvPr>
          <p:cNvSpPr txBox="1"/>
          <p:nvPr/>
        </p:nvSpPr>
        <p:spPr>
          <a:xfrm>
            <a:off x="692727" y="3117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Information gain of tempera</a:t>
            </a:r>
            <a:r>
              <a:rPr lang="en-IN" b="1" dirty="0"/>
              <a:t>ture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1765403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𝑟𝑎𝑖𝑛𝑦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𝑡𝑒𝑚𝑝𝑒𝑟𝑎𝑡𝑢𝑟𝑒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IN" sz="2800" b="0" dirty="0"/>
              </a:p>
              <a:p>
                <a:pPr marL="0" indent="0">
                  <a:buNone/>
                </a:pPr>
                <a:r>
                  <a:rPr lang="en-IN" dirty="0"/>
                  <a:t>		         =0.024</a:t>
                </a:r>
                <a:endParaRPr lang="en-IN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13A197-963C-8EF4-8501-059D4117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41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528" y="546980"/>
            <a:ext cx="1144016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30" dirty="0"/>
              <a:t>Why</a:t>
            </a:r>
            <a:r>
              <a:rPr lang="en-US" sz="2400" spc="-10" dirty="0"/>
              <a:t> </a:t>
            </a:r>
            <a:r>
              <a:rPr lang="en-US" sz="2400" spc="-5" dirty="0"/>
              <a:t>does an ensemble</a:t>
            </a:r>
            <a:r>
              <a:rPr lang="en-US" sz="2400" spc="-10" dirty="0"/>
              <a:t> </a:t>
            </a:r>
            <a:r>
              <a:rPr lang="en-US" sz="2400" spc="-40" dirty="0"/>
              <a:t>make</a:t>
            </a:r>
            <a:r>
              <a:rPr lang="en-US" sz="2400" spc="-10" dirty="0"/>
              <a:t> </a:t>
            </a:r>
            <a:r>
              <a:rPr lang="en-US" sz="2400" spc="-20" dirty="0"/>
              <a:t>more</a:t>
            </a:r>
            <a:r>
              <a:rPr lang="en-US" sz="2400" spc="-10" dirty="0"/>
              <a:t> </a:t>
            </a:r>
            <a:r>
              <a:rPr lang="en-US" sz="2400" spc="-20" dirty="0"/>
              <a:t>accurate</a:t>
            </a:r>
            <a:r>
              <a:rPr lang="en-US" sz="2400" spc="-30" dirty="0"/>
              <a:t> </a:t>
            </a:r>
            <a:r>
              <a:rPr lang="en-US" sz="2400" spc="-10" dirty="0"/>
              <a:t>predictions?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81762" y="1308557"/>
            <a:ext cx="11440160" cy="380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latin typeface="Georgia" panose="02040502050405020303" pitchFamily="18" charset="0"/>
                <a:cs typeface="Franklin Gothic Medium"/>
              </a:rPr>
              <a:t>The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100" dirty="0">
                <a:latin typeface="Georgia" panose="02040502050405020303" pitchFamily="18" charset="0"/>
                <a:cs typeface="Franklin Gothic Medium"/>
              </a:rPr>
              <a:t>key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Franklin Gothic Medium"/>
              </a:rPr>
              <a:t>is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reducing</a:t>
            </a:r>
            <a:r>
              <a:rPr sz="2400" spc="1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the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variance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Franklin Gothic Medium"/>
              </a:rPr>
              <a:t>in</a:t>
            </a:r>
            <a:r>
              <a:rPr sz="2400" spc="-1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predictions.</a:t>
            </a:r>
            <a:endParaRPr sz="2400" dirty="0">
              <a:latin typeface="Georgia" panose="02040502050405020303" pitchFamily="18" charset="0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 dirty="0">
              <a:latin typeface="Georgia" panose="02040502050405020303" pitchFamily="18" charset="0"/>
              <a:cs typeface="Franklin Gothic Medium"/>
            </a:endParaRPr>
          </a:p>
          <a:p>
            <a:pPr marL="241300" marR="5080" indent="-228600">
              <a:lnSpc>
                <a:spcPts val="2690"/>
              </a:lnSpc>
              <a:buFont typeface="Segoe UI Symbol"/>
              <a:buChar char="⚫"/>
              <a:tabLst>
                <a:tab pos="241300" algn="l"/>
              </a:tabLst>
            </a:pPr>
            <a:r>
              <a:rPr sz="2400" spc="-25" dirty="0">
                <a:latin typeface="Georgia" panose="02040502050405020303" pitchFamily="18" charset="0"/>
                <a:cs typeface="Franklin Gothic Medium"/>
              </a:rPr>
              <a:t>Individual</a:t>
            </a:r>
            <a:r>
              <a:rPr sz="2400" spc="2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35" dirty="0">
                <a:latin typeface="Georgia" panose="02040502050405020303" pitchFamily="18" charset="0"/>
                <a:cs typeface="Franklin Gothic Medium"/>
              </a:rPr>
              <a:t>methods</a:t>
            </a:r>
            <a:r>
              <a:rPr sz="2400" spc="1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60" dirty="0">
                <a:latin typeface="Georgia" panose="02040502050405020303" pitchFamily="18" charset="0"/>
                <a:cs typeface="Franklin Gothic Medium"/>
              </a:rPr>
              <a:t>will</a:t>
            </a:r>
            <a:r>
              <a:rPr sz="2400" spc="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produce</a:t>
            </a:r>
            <a:r>
              <a:rPr sz="2400" spc="2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predictions</a:t>
            </a:r>
            <a:r>
              <a:rPr sz="2400" spc="2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35" dirty="0">
                <a:latin typeface="Georgia" panose="02040502050405020303" pitchFamily="18" charset="0"/>
                <a:cs typeface="Franklin Gothic Medium"/>
              </a:rPr>
              <a:t>that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40" dirty="0">
                <a:latin typeface="Georgia" panose="02040502050405020303" pitchFamily="18" charset="0"/>
                <a:cs typeface="Franklin Gothic Medium"/>
              </a:rPr>
              <a:t>have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Franklin Gothic Medium"/>
              </a:rPr>
              <a:t>errors,</a:t>
            </a:r>
            <a:r>
              <a:rPr sz="2400" spc="1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45" dirty="0">
                <a:latin typeface="Georgia" panose="02040502050405020303" pitchFamily="18" charset="0"/>
                <a:cs typeface="Franklin Gothic Medium"/>
              </a:rPr>
              <a:t>some</a:t>
            </a:r>
            <a:r>
              <a:rPr sz="2400" spc="-1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30" dirty="0">
                <a:latin typeface="Georgia" panose="02040502050405020303" pitchFamily="18" charset="0"/>
                <a:cs typeface="Franklin Gothic Medium"/>
              </a:rPr>
              <a:t>positive </a:t>
            </a:r>
            <a:r>
              <a:rPr sz="2400" spc="-68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Franklin Gothic Medium"/>
              </a:rPr>
              <a:t>and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45" dirty="0">
                <a:latin typeface="Georgia" panose="02040502050405020303" pitchFamily="18" charset="0"/>
                <a:cs typeface="Franklin Gothic Medium"/>
              </a:rPr>
              <a:t>some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40" dirty="0">
                <a:latin typeface="Georgia" panose="02040502050405020303" pitchFamily="18" charset="0"/>
                <a:cs typeface="Franklin Gothic Medium"/>
              </a:rPr>
              <a:t>negative</a:t>
            </a:r>
            <a:endParaRPr sz="2400" dirty="0">
              <a:latin typeface="Georgia" panose="02040502050405020303" pitchFamily="18" charset="0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egoe UI Symbol"/>
              <a:buChar char="⚫"/>
            </a:pPr>
            <a:endParaRPr sz="4000" dirty="0">
              <a:latin typeface="Georgia" panose="02040502050405020303" pitchFamily="18" charset="0"/>
              <a:cs typeface="Franklin Gothic Medium"/>
            </a:endParaRPr>
          </a:p>
          <a:p>
            <a:pPr marL="241300" marR="30480" indent="-228600">
              <a:lnSpc>
                <a:spcPct val="80000"/>
              </a:lnSpc>
              <a:spcBef>
                <a:spcPts val="5"/>
              </a:spcBef>
              <a:buFont typeface="Segoe UI Symbol"/>
              <a:buChar char="⚫"/>
              <a:tabLst>
                <a:tab pos="241300" algn="l"/>
              </a:tabLst>
            </a:pPr>
            <a:r>
              <a:rPr sz="2400" spc="-50" dirty="0">
                <a:latin typeface="Georgia" panose="02040502050405020303" pitchFamily="18" charset="0"/>
                <a:cs typeface="Franklin Gothic Medium"/>
              </a:rPr>
              <a:t>If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Franklin Gothic Medium"/>
              </a:rPr>
              <a:t>prediction</a:t>
            </a:r>
            <a:r>
              <a:rPr sz="2400" spc="2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35" dirty="0">
                <a:latin typeface="Georgia" panose="02040502050405020303" pitchFamily="18" charset="0"/>
                <a:cs typeface="Franklin Gothic Medium"/>
              </a:rPr>
              <a:t>methods</a:t>
            </a:r>
            <a:r>
              <a:rPr sz="2400" spc="2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are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Franklin Gothic Medium"/>
              </a:rPr>
              <a:t>unbiased,</a:t>
            </a:r>
            <a:r>
              <a:rPr sz="2400" spc="1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Franklin Gothic Medium"/>
              </a:rPr>
              <a:t>on</a:t>
            </a:r>
            <a:r>
              <a:rPr sz="2400" spc="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balance,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Franklin Gothic Medium"/>
              </a:rPr>
              <a:t>errors</a:t>
            </a:r>
            <a:r>
              <a:rPr sz="2400" spc="2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30" dirty="0">
                <a:latin typeface="Georgia" panose="02040502050405020303" pitchFamily="18" charset="0"/>
                <a:cs typeface="Franklin Gothic Medium"/>
              </a:rPr>
              <a:t>tend</a:t>
            </a:r>
            <a:r>
              <a:rPr sz="2400" spc="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60" dirty="0">
                <a:latin typeface="Georgia" panose="02040502050405020303" pitchFamily="18" charset="0"/>
                <a:cs typeface="Franklin Gothic Medium"/>
              </a:rPr>
              <a:t>to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Franklin Gothic Medium"/>
              </a:rPr>
              <a:t>cancel</a:t>
            </a:r>
            <a:r>
              <a:rPr sz="2400" spc="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each </a:t>
            </a:r>
            <a:r>
              <a:rPr sz="2400" spc="-68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Franklin Gothic Medium"/>
              </a:rPr>
              <a:t>other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Franklin Gothic Medium"/>
              </a:rPr>
              <a:t>out</a:t>
            </a:r>
            <a:endParaRPr sz="2400" dirty="0">
              <a:latin typeface="Georgia" panose="02040502050405020303" pitchFamily="18" charset="0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Segoe UI Symbol"/>
              <a:buChar char="⚫"/>
            </a:pPr>
            <a:endParaRPr sz="4000" dirty="0">
              <a:latin typeface="Georgia" panose="02040502050405020303" pitchFamily="18" charset="0"/>
              <a:cs typeface="Franklin Gothic Medium"/>
            </a:endParaRPr>
          </a:p>
          <a:p>
            <a:pPr marL="241300" marR="424815" indent="-228600">
              <a:lnSpc>
                <a:spcPct val="80000"/>
              </a:lnSpc>
              <a:spcBef>
                <a:spcPts val="5"/>
              </a:spcBef>
              <a:buFont typeface="Segoe UI Symbol"/>
              <a:buChar char="⚫"/>
              <a:tabLst>
                <a:tab pos="241300" algn="l"/>
              </a:tabLst>
            </a:pPr>
            <a:r>
              <a:rPr sz="2400" spc="-95" dirty="0">
                <a:latin typeface="Georgia" panose="02040502050405020303" pitchFamily="18" charset="0"/>
                <a:cs typeface="Franklin Gothic Medium"/>
              </a:rPr>
              <a:t>An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45" dirty="0">
                <a:latin typeface="Georgia" panose="02040502050405020303" pitchFamily="18" charset="0"/>
                <a:cs typeface="Franklin Gothic Medium"/>
              </a:rPr>
              <a:t>average</a:t>
            </a:r>
            <a:r>
              <a:rPr sz="2400" spc="1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40" dirty="0">
                <a:latin typeface="Georgia" panose="02040502050405020303" pitchFamily="18" charset="0"/>
                <a:cs typeface="Franklin Gothic Medium"/>
              </a:rPr>
              <a:t>of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45" dirty="0">
                <a:latin typeface="Georgia" panose="02040502050405020303" pitchFamily="18" charset="0"/>
                <a:cs typeface="Franklin Gothic Medium"/>
              </a:rPr>
              <a:t>multiple</a:t>
            </a:r>
            <a:r>
              <a:rPr sz="2400" spc="1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predictions</a:t>
            </a:r>
            <a:r>
              <a:rPr sz="2400" spc="2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45" dirty="0">
                <a:latin typeface="Georgia" panose="02040502050405020303" pitchFamily="18" charset="0"/>
                <a:cs typeface="Franklin Gothic Medium"/>
              </a:rPr>
              <a:t>takes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30" dirty="0">
                <a:latin typeface="Georgia" panose="02040502050405020303" pitchFamily="18" charset="0"/>
                <a:cs typeface="Franklin Gothic Medium"/>
              </a:rPr>
              <a:t>advantage</a:t>
            </a:r>
            <a:r>
              <a:rPr sz="2400" spc="1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40" dirty="0">
                <a:latin typeface="Georgia" panose="02040502050405020303" pitchFamily="18" charset="0"/>
                <a:cs typeface="Franklin Gothic Medium"/>
              </a:rPr>
              <a:t>of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this</a:t>
            </a:r>
            <a:r>
              <a:rPr sz="2400" spc="-1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Franklin Gothic Medium"/>
              </a:rPr>
              <a:t>canceling</a:t>
            </a:r>
            <a:r>
              <a:rPr sz="2400" spc="-1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Franklin Gothic Medium"/>
              </a:rPr>
              <a:t>out </a:t>
            </a:r>
            <a:r>
              <a:rPr sz="2400" spc="-68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and,</a:t>
            </a:r>
            <a:r>
              <a:rPr sz="2400" spc="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55" dirty="0">
                <a:latin typeface="Georgia" panose="02040502050405020303" pitchFamily="18" charset="0"/>
                <a:cs typeface="Franklin Gothic Medium"/>
              </a:rPr>
              <a:t>most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40" dirty="0">
                <a:latin typeface="Georgia" panose="02040502050405020303" pitchFamily="18" charset="0"/>
                <a:cs typeface="Franklin Gothic Medium"/>
              </a:rPr>
              <a:t>of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the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50" dirty="0">
                <a:latin typeface="Georgia" panose="02040502050405020303" pitchFamily="18" charset="0"/>
                <a:cs typeface="Franklin Gothic Medium"/>
              </a:rPr>
              <a:t>time,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Franklin Gothic Medium"/>
              </a:rPr>
              <a:t>is</a:t>
            </a:r>
            <a:r>
              <a:rPr sz="240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55" dirty="0">
                <a:latin typeface="Georgia" panose="02040502050405020303" pitchFamily="18" charset="0"/>
                <a:cs typeface="Franklin Gothic Medium"/>
              </a:rPr>
              <a:t>more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Franklin Gothic Medium"/>
              </a:rPr>
              <a:t>accurate</a:t>
            </a:r>
            <a:r>
              <a:rPr sz="2400" spc="-1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Franklin Gothic Medium"/>
              </a:rPr>
              <a:t>than</a:t>
            </a:r>
            <a:r>
              <a:rPr sz="2400" spc="-5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Franklin Gothic Medium"/>
              </a:rPr>
              <a:t>individual</a:t>
            </a:r>
            <a:r>
              <a:rPr sz="2400" spc="30" dirty="0">
                <a:latin typeface="Georgia" panose="02040502050405020303" pitchFamily="18" charset="0"/>
                <a:cs typeface="Franklin Gothic Medium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Franklin Gothic Medium"/>
              </a:rPr>
              <a:t>predictions</a:t>
            </a:r>
            <a:endParaRPr sz="2400" dirty="0">
              <a:latin typeface="Georgia" panose="02040502050405020303" pitchFamily="18" charset="0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6048" y="6548729"/>
            <a:ext cx="83604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Ref: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Data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Mining for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Business</a:t>
            </a:r>
            <a:r>
              <a:rPr sz="1200" b="1" spc="-8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Analytics: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Concepts,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5" dirty="0">
                <a:latin typeface="Times New Roman"/>
                <a:cs typeface="Times New Roman"/>
              </a:rPr>
              <a:t>Techniques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and</a:t>
            </a:r>
            <a:r>
              <a:rPr sz="1200" b="1" spc="-7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Applications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R,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by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Galit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Shmueli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et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al.,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Wiley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India,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2018.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𝑟𝑎𝑖𝑛𝑦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IN" sz="20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0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0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000" dirty="0"/>
              </a:p>
              <a:p>
                <a:r>
                  <a:rPr lang="en-IN" sz="2000" dirty="0"/>
                  <a:t>X= {weak=3,Strong=2}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𝑤𝑒𝑎𝑘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     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𝑠𝑡𝑟𝑜𝑛𝑔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000" dirty="0"/>
              </a:p>
              <a:p>
                <a:r>
                  <a:rPr lang="en-IN" sz="2000" dirty="0"/>
                  <a:t>For weak ,	3 yes and 0 no.</a:t>
                </a:r>
              </a:p>
              <a:p>
                <a:r>
                  <a:rPr lang="en-IN" sz="2000" dirty="0"/>
                  <a:t>For strong,	0 yes and 2 no</a:t>
                </a:r>
              </a:p>
              <a:p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𝐸𝑛𝑡𝑟𝑜𝑝𝑦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𝑤𝑒𝑎𝑘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000" dirty="0"/>
              </a:p>
              <a:p>
                <a:r>
                  <a:rPr lang="en-IN" sz="2000" dirty="0"/>
                  <a:t>Entropy(strong)=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000" dirty="0"/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D65976-60C4-47FB-B2CB-29E2FB51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5346"/>
                <a:ext cx="10515600" cy="4971617"/>
              </a:xfrm>
              <a:prstGeom prst="rect">
                <a:avLst/>
              </a:prstGeom>
              <a:blipFill>
                <a:blip r:embed="rId2"/>
                <a:stretch>
                  <a:fillRect l="-522" t="-10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532BEB-D6DF-4152-A90D-8ACD2A1D09B7}"/>
              </a:ext>
            </a:extLst>
          </p:cNvPr>
          <p:cNvSpPr txBox="1"/>
          <p:nvPr/>
        </p:nvSpPr>
        <p:spPr>
          <a:xfrm>
            <a:off x="706582" y="3117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Information gain of win</a:t>
            </a:r>
            <a:r>
              <a:rPr lang="en-IN" b="1" dirty="0"/>
              <a:t>d</a:t>
            </a:r>
            <a:endParaRPr lang="en-IN" sz="1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E78FD-036F-74B6-B1CD-D50D592B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0982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𝑟𝑎𝑖𝑛𝑦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𝑤𝑖𝑛𝑑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IN" sz="2800" b="0" dirty="0"/>
              </a:p>
              <a:p>
                <a:pPr marL="0" indent="0">
                  <a:buNone/>
                </a:pPr>
                <a:r>
                  <a:rPr lang="en-IN" dirty="0"/>
                  <a:t>		         =0.97</a:t>
                </a:r>
              </a:p>
              <a:p>
                <a:pPr marL="0" indent="0">
                  <a:buNone/>
                </a:pPr>
                <a:r>
                  <a:rPr lang="en-US" b="1" i="0" dirty="0">
                    <a:solidFill>
                      <a:srgbClr val="3A3A3A"/>
                    </a:solidFill>
                    <a:effectLst/>
                    <a:latin typeface="Work Sans" pitchFamily="2" charset="0"/>
                  </a:rPr>
                  <a:t>Wind gives the highest information gain</a:t>
                </a:r>
                <a:r>
                  <a:rPr lang="en-US" b="0" i="0" dirty="0">
                    <a:solidFill>
                      <a:srgbClr val="3A3A3A"/>
                    </a:solidFill>
                    <a:effectLst/>
                    <a:latin typeface="Work Sans" pitchFamily="2" charset="0"/>
                  </a:rPr>
                  <a:t>.</a:t>
                </a:r>
                <a:r>
                  <a:rPr lang="en-IN" b="0" i="0" dirty="0">
                    <a:solidFill>
                      <a:srgbClr val="3A3A3A"/>
                    </a:solidFill>
                    <a:effectLst/>
                    <a:latin typeface="Work Sans" pitchFamily="2" charset="0"/>
                  </a:rPr>
                  <a:t>so we sele</a:t>
                </a:r>
                <a:r>
                  <a:rPr lang="en-IN" dirty="0">
                    <a:solidFill>
                      <a:srgbClr val="3A3A3A"/>
                    </a:solidFill>
                    <a:latin typeface="Work Sans" pitchFamily="2" charset="0"/>
                  </a:rPr>
                  <a:t>ct wind as next node.</a:t>
                </a:r>
              </a:p>
              <a:p>
                <a:pPr marL="0" indent="0">
                  <a:buNone/>
                </a:pPr>
                <a:endParaRPr lang="en-IN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6E47D-60CC-4E2F-BAF1-A8D8EB0A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AD633AB-BF77-5BBB-8338-D058818B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89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818C277-B032-488E-9C2D-F151FA576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661" y="1367073"/>
            <a:ext cx="8947052" cy="43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ABB9A-AD1F-D2E1-2EA6-528F1158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138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97CA82FE-1203-C118-12BB-BA61D3D6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0297" y="1298955"/>
            <a:ext cx="7400893" cy="31825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2021C-9879-4300-6920-382D84BF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 the decision tree of the given problem.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2071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disease&#10;&#10;Description automatically generated">
            <a:extLst>
              <a:ext uri="{FF2B5EF4-FFF2-40B4-BE49-F238E27FC236}">
                <a16:creationId xmlns:a16="http://schemas.microsoft.com/office/drawing/2014/main" id="{95CD07DC-6562-CB5D-54F4-BA32344D7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312" y="812662"/>
            <a:ext cx="5201376" cy="45821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85E65-C26B-F351-521D-DFDB7804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Decision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03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56E5-359B-AFE2-A4C9-8702CB269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156" y="812662"/>
            <a:ext cx="11209376" cy="4908082"/>
          </a:xfrm>
        </p:spPr>
        <p:txBody>
          <a:bodyPr>
            <a:normAutofit fontScale="92500" lnSpcReduction="10000"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spc="-30" dirty="0">
                <a:latin typeface="Calibri"/>
                <a:cs typeface="Calibri"/>
              </a:rPr>
              <a:t>Easy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spc="-20" dirty="0">
                <a:latin typeface="Calibri"/>
                <a:cs typeface="Calibri"/>
              </a:rPr>
              <a:t>to</a:t>
            </a:r>
            <a:r>
              <a:rPr lang="en-US" sz="2800" spc="-10" dirty="0">
                <a:latin typeface="Calibri"/>
                <a:cs typeface="Calibri"/>
              </a:rPr>
              <a:t> use,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20" dirty="0">
                <a:latin typeface="Calibri"/>
                <a:cs typeface="Calibri"/>
              </a:rPr>
              <a:t>understand</a:t>
            </a:r>
            <a:endParaRPr lang="en-US"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spc="-15" dirty="0">
                <a:latin typeface="Calibri"/>
                <a:cs typeface="Calibri"/>
              </a:rPr>
              <a:t>Produce</a:t>
            </a:r>
            <a:r>
              <a:rPr lang="en-US" sz="2800" spc="2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rules</a:t>
            </a:r>
            <a:r>
              <a:rPr lang="en-US" sz="2800" spc="1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that </a:t>
            </a:r>
            <a:r>
              <a:rPr lang="en-US" sz="2800" spc="-15" dirty="0">
                <a:latin typeface="Calibri"/>
                <a:cs typeface="Calibri"/>
              </a:rPr>
              <a:t>are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20" dirty="0">
                <a:latin typeface="Calibri"/>
                <a:cs typeface="Calibri"/>
              </a:rPr>
              <a:t>easy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20" dirty="0">
                <a:latin typeface="Calibri"/>
                <a:cs typeface="Calibri"/>
              </a:rPr>
              <a:t>to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15" dirty="0">
                <a:latin typeface="Calibri"/>
                <a:cs typeface="Calibri"/>
              </a:rPr>
              <a:t>interpret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&amp;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implement</a:t>
            </a:r>
            <a:endParaRPr lang="en-US"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spc="-25" dirty="0">
                <a:latin typeface="Calibri"/>
                <a:cs typeface="Calibri"/>
              </a:rPr>
              <a:t>Variable</a:t>
            </a:r>
            <a:r>
              <a:rPr lang="en-US" sz="2800" spc="-5" dirty="0">
                <a:latin typeface="Calibri"/>
                <a:cs typeface="Calibri"/>
              </a:rPr>
              <a:t> selection</a:t>
            </a:r>
            <a:r>
              <a:rPr lang="en-US" sz="2800" spc="1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&amp;</a:t>
            </a:r>
            <a:r>
              <a:rPr lang="en-US" sz="2800" spc="-10" dirty="0">
                <a:latin typeface="Calibri"/>
                <a:cs typeface="Calibri"/>
              </a:rPr>
              <a:t> reduction</a:t>
            </a:r>
            <a:r>
              <a:rPr lang="en-US" sz="2800" spc="2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is </a:t>
            </a:r>
            <a:r>
              <a:rPr lang="en-US" sz="2800" spc="-10" dirty="0">
                <a:latin typeface="Calibri"/>
                <a:cs typeface="Calibri"/>
              </a:rPr>
              <a:t>automatic</a:t>
            </a:r>
            <a:endParaRPr lang="en-US"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spc="-10" dirty="0">
                <a:latin typeface="Calibri"/>
                <a:cs typeface="Calibri"/>
              </a:rPr>
              <a:t>Does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not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lang="en-US" sz="2800" spc="-20" dirty="0">
                <a:latin typeface="Calibri"/>
                <a:cs typeface="Calibri"/>
              </a:rPr>
              <a:t>require</a:t>
            </a:r>
            <a:r>
              <a:rPr lang="en-US" sz="2800" spc="2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the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assumptions</a:t>
            </a:r>
            <a:r>
              <a:rPr lang="en-US" sz="2800" spc="5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of </a:t>
            </a:r>
            <a:r>
              <a:rPr lang="en-US" sz="2800" spc="-20" dirty="0">
                <a:latin typeface="Calibri"/>
                <a:cs typeface="Calibri"/>
              </a:rPr>
              <a:t>statistical</a:t>
            </a:r>
            <a:r>
              <a:rPr lang="en-US" sz="2800" spc="2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models</a:t>
            </a:r>
            <a:endParaRPr lang="en-US"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spc="-10" dirty="0">
                <a:latin typeface="Calibri"/>
                <a:cs typeface="Calibri"/>
              </a:rPr>
              <a:t>Can work </a:t>
            </a:r>
            <a:r>
              <a:rPr lang="en-US" sz="2800" spc="-5" dirty="0">
                <a:latin typeface="Calibri"/>
                <a:cs typeface="Calibri"/>
              </a:rPr>
              <a:t>without</a:t>
            </a:r>
            <a:r>
              <a:rPr lang="en-US" sz="2800" spc="10" dirty="0">
                <a:latin typeface="Calibri"/>
                <a:cs typeface="Calibri"/>
              </a:rPr>
              <a:t> </a:t>
            </a:r>
            <a:r>
              <a:rPr lang="en-US" sz="2800" spc="-15" dirty="0">
                <a:latin typeface="Calibri"/>
                <a:cs typeface="Calibri"/>
              </a:rPr>
              <a:t>extensive</a:t>
            </a:r>
            <a:r>
              <a:rPr lang="en-US" sz="2800" spc="1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handling</a:t>
            </a:r>
            <a:r>
              <a:rPr lang="en-US" sz="2800" spc="3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of missing</a:t>
            </a:r>
            <a:r>
              <a:rPr lang="en-US" sz="2800" spc="15" dirty="0">
                <a:latin typeface="Calibri"/>
                <a:cs typeface="Calibri"/>
              </a:rPr>
              <a:t> </a:t>
            </a:r>
            <a:r>
              <a:rPr lang="en-US" sz="2800" spc="-20" dirty="0">
                <a:latin typeface="Calibri"/>
                <a:cs typeface="Calibri"/>
              </a:rPr>
              <a:t>data</a:t>
            </a:r>
            <a:endParaRPr lang="en-US" sz="2800" dirty="0">
              <a:latin typeface="Calibri"/>
              <a:cs typeface="Calibri"/>
            </a:endParaRPr>
          </a:p>
          <a:p>
            <a:pPr marL="42545">
              <a:lnSpc>
                <a:spcPct val="100000"/>
              </a:lnSpc>
              <a:spcBef>
                <a:spcPts val="1935"/>
              </a:spcBef>
            </a:pPr>
            <a:r>
              <a:rPr lang="en-US" sz="2800" spc="-20" dirty="0">
                <a:solidFill>
                  <a:srgbClr val="FF0000"/>
                </a:solidFill>
                <a:latin typeface="Calibri"/>
                <a:cs typeface="Calibri"/>
              </a:rPr>
              <a:t>Disadvantage</a:t>
            </a:r>
            <a:r>
              <a:rPr lang="en-US"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 single</a:t>
            </a:r>
            <a:r>
              <a:rPr lang="en-US"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trees:</a:t>
            </a:r>
            <a:endParaRPr lang="en-US" sz="2800" dirty="0">
              <a:latin typeface="Calibri"/>
              <a:cs typeface="Calibri"/>
            </a:endParaRPr>
          </a:p>
          <a:p>
            <a:pPr marL="210820" indent="-168275">
              <a:lnSpc>
                <a:spcPct val="100000"/>
              </a:lnSpc>
              <a:buFont typeface="Arial MT"/>
              <a:buChar char="•"/>
              <a:tabLst>
                <a:tab pos="210820" algn="l"/>
              </a:tabLst>
            </a:pPr>
            <a:r>
              <a:rPr lang="en-US" sz="2800" spc="-15" dirty="0">
                <a:solidFill>
                  <a:srgbClr val="FF0000"/>
                </a:solidFill>
                <a:latin typeface="Calibri"/>
                <a:cs typeface="Calibri"/>
              </a:rPr>
              <a:t>instability</a:t>
            </a:r>
            <a:r>
              <a:rPr lang="en-US" sz="2800" spc="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lang="en-US"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poor</a:t>
            </a:r>
            <a:r>
              <a:rPr lang="en-US"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FF0000"/>
                </a:solidFill>
                <a:latin typeface="Calibri"/>
                <a:cs typeface="Calibri"/>
              </a:rPr>
              <a:t>predictive</a:t>
            </a:r>
            <a:r>
              <a:rPr lang="en-US" sz="280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FF0000"/>
                </a:solidFill>
                <a:latin typeface="Calibri"/>
                <a:cs typeface="Calibri"/>
              </a:rPr>
              <a:t>performance</a:t>
            </a:r>
            <a:endParaRPr lang="en-US" sz="2800" dirty="0">
              <a:latin typeface="Calibri"/>
              <a:cs typeface="Calibri"/>
            </a:endParaRPr>
          </a:p>
          <a:p>
            <a:pPr marL="210820" indent="-168275">
              <a:lnSpc>
                <a:spcPct val="100000"/>
              </a:lnSpc>
              <a:buFont typeface="Arial MT"/>
              <a:buChar char="•"/>
              <a:tabLst>
                <a:tab pos="210820" algn="l"/>
              </a:tabLst>
            </a:pPr>
            <a:r>
              <a:rPr lang="en-US" sz="2800" spc="-30" dirty="0">
                <a:solidFill>
                  <a:srgbClr val="FF0000"/>
                </a:solidFill>
                <a:latin typeface="Calibri"/>
                <a:cs typeface="Calibri"/>
              </a:rPr>
              <a:t>Easy</a:t>
            </a:r>
            <a:r>
              <a:rPr lang="en-US" sz="2800" spc="-20" dirty="0">
                <a:solidFill>
                  <a:srgbClr val="FF0000"/>
                </a:solidFill>
                <a:latin typeface="Calibri"/>
                <a:cs typeface="Calibri"/>
              </a:rPr>
              <a:t> to</a:t>
            </a:r>
            <a:r>
              <a:rPr lang="en-US"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overfit</a:t>
            </a:r>
            <a:endParaRPr lang="en-US" sz="2800" dirty="0">
              <a:latin typeface="Calibri"/>
              <a:cs typeface="Calibri"/>
            </a:endParaRPr>
          </a:p>
          <a:p>
            <a:pPr marL="210820" indent="-16827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10820" algn="l"/>
              </a:tabLst>
            </a:pPr>
            <a:r>
              <a:rPr lang="en-US" sz="2800" spc="-20" dirty="0">
                <a:solidFill>
                  <a:srgbClr val="FF0000"/>
                </a:solidFill>
                <a:latin typeface="Calibri"/>
                <a:cs typeface="Calibri"/>
              </a:rPr>
              <a:t>Require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20" dirty="0">
                <a:solidFill>
                  <a:srgbClr val="FF0000"/>
                </a:solidFill>
                <a:latin typeface="Calibri"/>
                <a:cs typeface="Calibri"/>
              </a:rPr>
              <a:t>elaborate</a:t>
            </a:r>
            <a:r>
              <a:rPr lang="en-US"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pruning</a:t>
            </a:r>
            <a:endParaRPr lang="en-US" sz="2800" dirty="0">
              <a:latin typeface="Calibri"/>
              <a:cs typeface="Calibri"/>
            </a:endParaRPr>
          </a:p>
          <a:p>
            <a:pPr marL="210820" indent="-168275">
              <a:lnSpc>
                <a:spcPct val="100000"/>
              </a:lnSpc>
              <a:buFont typeface="Arial MT"/>
              <a:buChar char="•"/>
              <a:tabLst>
                <a:tab pos="210820" algn="l"/>
              </a:tabLst>
            </a:pPr>
            <a:r>
              <a:rPr 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Output</a:t>
            </a:r>
            <a:r>
              <a:rPr lang="en-US"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20" dirty="0">
                <a:solidFill>
                  <a:srgbClr val="FF0000"/>
                </a:solidFill>
                <a:latin typeface="Calibri"/>
                <a:cs typeface="Calibri"/>
              </a:rPr>
              <a:t>range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lang="en-US"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bounded</a:t>
            </a:r>
            <a:r>
              <a:rPr lang="en-US" sz="2800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FF0000"/>
                </a:solidFill>
                <a:latin typeface="Calibri"/>
                <a:cs typeface="Calibri"/>
              </a:rPr>
              <a:t>(in</a:t>
            </a:r>
            <a:r>
              <a:rPr lang="en-US"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FF0000"/>
                </a:solidFill>
                <a:latin typeface="Calibri"/>
                <a:cs typeface="Calibri"/>
              </a:rPr>
              <a:t>regression</a:t>
            </a:r>
            <a:r>
              <a:rPr lang="en-US"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trees)</a:t>
            </a:r>
            <a:endParaRPr lang="en-US" sz="2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3D342-832A-369E-86CD-0A7D0390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" dirty="0"/>
              <a:t>Advantages</a:t>
            </a:r>
            <a:r>
              <a:rPr lang="en-US" spc="-25" dirty="0"/>
              <a:t> </a:t>
            </a:r>
            <a:r>
              <a:rPr lang="en-US" dirty="0"/>
              <a:t>and </a:t>
            </a:r>
            <a:r>
              <a:rPr lang="en-US" spc="-15" dirty="0"/>
              <a:t>Disadvantages</a:t>
            </a:r>
            <a:r>
              <a:rPr lang="en-US" spc="-10" dirty="0"/>
              <a:t> </a:t>
            </a:r>
            <a:r>
              <a:rPr lang="en-US" dirty="0"/>
              <a:t>of</a:t>
            </a:r>
            <a:r>
              <a:rPr lang="en-US" spc="-5" dirty="0"/>
              <a:t> </a:t>
            </a:r>
            <a:r>
              <a:rPr lang="en-US" dirty="0"/>
              <a:t>Decision </a:t>
            </a:r>
            <a:r>
              <a:rPr lang="en-US" spc="-15" dirty="0"/>
              <a:t>trees</a:t>
            </a:r>
            <a:br>
              <a:rPr lang="en-US" spc="-15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647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Ensemble</a:t>
            </a:r>
            <a:r>
              <a:rPr spc="-65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442" y="1064582"/>
            <a:ext cx="11006475" cy="192571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321945" algn="l"/>
                <a:tab pos="322580" algn="l"/>
              </a:tabLst>
            </a:pPr>
            <a:r>
              <a:rPr sz="2400" spc="-5" dirty="0">
                <a:latin typeface="Georgia" panose="02040502050405020303" pitchFamily="18" charset="0"/>
                <a:cs typeface="Calibri"/>
              </a:rPr>
              <a:t>The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goal</a:t>
            </a:r>
            <a:r>
              <a:rPr sz="240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behind</a:t>
            </a:r>
            <a:r>
              <a:rPr sz="2400" spc="4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b="1" spc="-10" dirty="0">
                <a:latin typeface="Georgia" panose="02040502050405020303" pitchFamily="18" charset="0"/>
                <a:cs typeface="Calibri"/>
              </a:rPr>
              <a:t>ensemble</a:t>
            </a:r>
            <a:r>
              <a:rPr sz="2400" b="1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b="1" spc="-10" dirty="0">
                <a:latin typeface="Georgia" panose="02040502050405020303" pitchFamily="18" charset="0"/>
                <a:cs typeface="Calibri"/>
              </a:rPr>
              <a:t>methods</a:t>
            </a:r>
            <a:r>
              <a:rPr sz="2400" b="1" spc="3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is</a:t>
            </a:r>
            <a:r>
              <a:rPr sz="2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Calibri"/>
              </a:rPr>
              <a:t>to</a:t>
            </a:r>
            <a:r>
              <a:rPr sz="240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combine</a:t>
            </a:r>
            <a:r>
              <a:rPr sz="2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Calibri"/>
              </a:rPr>
              <a:t>different</a:t>
            </a:r>
            <a:r>
              <a:rPr sz="2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classifiers </a:t>
            </a:r>
            <a:r>
              <a:rPr sz="2400" spc="-62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Calibri"/>
              </a:rPr>
              <a:t>into</a:t>
            </a:r>
            <a:r>
              <a:rPr sz="2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a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b="1" spc="-10" dirty="0">
                <a:latin typeface="Georgia" panose="02040502050405020303" pitchFamily="18" charset="0"/>
                <a:cs typeface="Calibri"/>
              </a:rPr>
              <a:t>meta-classifier</a:t>
            </a:r>
            <a:r>
              <a:rPr sz="2400" b="1" spc="6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that</a:t>
            </a:r>
            <a:r>
              <a:rPr sz="2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has</a:t>
            </a:r>
            <a:r>
              <a:rPr sz="2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a</a:t>
            </a:r>
            <a:r>
              <a:rPr sz="240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Calibri"/>
              </a:rPr>
              <a:t>better</a:t>
            </a:r>
            <a:r>
              <a:rPr sz="240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Calibri"/>
              </a:rPr>
              <a:t>generalization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Calibri"/>
              </a:rPr>
              <a:t>performance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than</a:t>
            </a:r>
            <a:r>
              <a:rPr sz="2400" spc="2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each</a:t>
            </a:r>
            <a:r>
              <a:rPr sz="2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0" dirty="0">
                <a:latin typeface="Georgia" panose="02040502050405020303" pitchFamily="18" charset="0"/>
                <a:cs typeface="Calibri"/>
              </a:rPr>
              <a:t>individual</a:t>
            </a:r>
            <a:r>
              <a:rPr sz="2400" spc="4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classifier</a:t>
            </a:r>
            <a:r>
              <a:rPr sz="2400" spc="1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alone</a:t>
            </a:r>
            <a:endParaRPr sz="2400" dirty="0">
              <a:latin typeface="Georgia" panose="02040502050405020303" pitchFamily="18" charset="0"/>
              <a:cs typeface="Calibri"/>
            </a:endParaRPr>
          </a:p>
          <a:p>
            <a:pPr marL="241300" marR="873125" indent="-228600" algn="just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Georgia" panose="02040502050405020303" pitchFamily="18" charset="0"/>
                <a:cs typeface="Calibri"/>
              </a:rPr>
              <a:t>Max</a:t>
            </a:r>
            <a:r>
              <a:rPr sz="2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0" dirty="0">
                <a:latin typeface="Georgia" panose="02040502050405020303" pitchFamily="18" charset="0"/>
                <a:cs typeface="Calibri"/>
              </a:rPr>
              <a:t>Voting,</a:t>
            </a:r>
            <a:r>
              <a:rPr sz="2400" spc="3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Calibri"/>
              </a:rPr>
              <a:t>Averaging,</a:t>
            </a:r>
            <a:r>
              <a:rPr sz="2400" spc="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25" dirty="0">
                <a:latin typeface="Georgia" panose="02040502050405020303" pitchFamily="18" charset="0"/>
                <a:cs typeface="Calibri"/>
              </a:rPr>
              <a:t>Weighted</a:t>
            </a:r>
            <a:r>
              <a:rPr sz="2400" spc="2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15" dirty="0">
                <a:latin typeface="Georgia" panose="02040502050405020303" pitchFamily="18" charset="0"/>
                <a:cs typeface="Calibri"/>
              </a:rPr>
              <a:t>Averaging,</a:t>
            </a:r>
            <a:r>
              <a:rPr sz="2400" spc="5" dirty="0">
                <a:latin typeface="Georgia" panose="02040502050405020303" pitchFamily="18" charset="0"/>
                <a:cs typeface="Calibri"/>
              </a:rPr>
              <a:t> Bagging,</a:t>
            </a:r>
            <a:r>
              <a:rPr sz="240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Boosting,</a:t>
            </a:r>
            <a:r>
              <a:rPr lang="en-US" sz="2400" spc="-5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Stacking,</a:t>
            </a:r>
            <a:r>
              <a:rPr sz="2400" spc="10" dirty="0">
                <a:latin typeface="Georgia" panose="02040502050405020303" pitchFamily="18" charset="0"/>
                <a:cs typeface="Calibri"/>
              </a:rPr>
              <a:t> </a:t>
            </a:r>
            <a:r>
              <a:rPr sz="2400" spc="-5" dirty="0">
                <a:latin typeface="Georgia" panose="02040502050405020303" pitchFamily="18" charset="0"/>
                <a:cs typeface="Calibri"/>
              </a:rPr>
              <a:t>Blending</a:t>
            </a:r>
            <a:endParaRPr sz="2400" dirty="0">
              <a:latin typeface="Georgia" panose="02040502050405020303" pitchFamily="18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6354" y="3181672"/>
            <a:ext cx="3576938" cy="31312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74792" y="3956493"/>
            <a:ext cx="2966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General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ensemble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approach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using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majority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voting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71681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261D3-7117-D410-D49E-CBDDC6A0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1945" indent="-309880">
              <a:lnSpc>
                <a:spcPct val="100000"/>
              </a:lnSpc>
              <a:spcBef>
                <a:spcPts val="385"/>
              </a:spcBef>
              <a:buClr>
                <a:srgbClr val="000000"/>
              </a:buClr>
              <a:buFont typeface="Arial MT"/>
              <a:buChar char="•"/>
              <a:tabLst>
                <a:tab pos="321945" algn="l"/>
                <a:tab pos="322580" algn="l"/>
              </a:tabLst>
            </a:pPr>
            <a:r>
              <a:rPr lang="en-US" sz="2400" dirty="0">
                <a:solidFill>
                  <a:srgbClr val="A4123F"/>
                </a:solidFill>
                <a:ea typeface="+mj-ea"/>
                <a:cs typeface="+mj-cs"/>
              </a:rPr>
              <a:t>Bagging</a:t>
            </a:r>
          </a:p>
          <a:p>
            <a:pPr marL="698500" marR="5080" lvl="1" indent="-228600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9135" algn="l"/>
              </a:tabLst>
            </a:pPr>
            <a:r>
              <a:rPr lang="en-US" sz="1800" spc="-5" dirty="0">
                <a:cs typeface="Calibri"/>
              </a:rPr>
              <a:t>The </a:t>
            </a:r>
            <a:r>
              <a:rPr lang="en-US" sz="1800" dirty="0">
                <a:cs typeface="Calibri"/>
              </a:rPr>
              <a:t>idea </a:t>
            </a:r>
            <a:r>
              <a:rPr lang="en-US" sz="1800" spc="-5" dirty="0">
                <a:cs typeface="Calibri"/>
              </a:rPr>
              <a:t>behind </a:t>
            </a:r>
            <a:r>
              <a:rPr lang="en-US" sz="1800" dirty="0">
                <a:cs typeface="Calibri"/>
              </a:rPr>
              <a:t>bagging is </a:t>
            </a:r>
            <a:r>
              <a:rPr lang="en-US" sz="1800" spc="-10" dirty="0">
                <a:cs typeface="Calibri"/>
              </a:rPr>
              <a:t>combining </a:t>
            </a:r>
            <a:r>
              <a:rPr lang="en-US" sz="1800" dirty="0">
                <a:cs typeface="Calibri"/>
              </a:rPr>
              <a:t>the </a:t>
            </a:r>
            <a:r>
              <a:rPr lang="en-US" sz="1800" spc="-5" dirty="0">
                <a:cs typeface="Calibri"/>
              </a:rPr>
              <a:t>results of </a:t>
            </a:r>
            <a:r>
              <a:rPr lang="en-US" sz="1800" dirty="0">
                <a:cs typeface="Calibri"/>
              </a:rPr>
              <a:t>multiple models </a:t>
            </a:r>
            <a:r>
              <a:rPr lang="en-US" sz="1800" spc="-15" dirty="0">
                <a:cs typeface="Calibri"/>
              </a:rPr>
              <a:t>(for </a:t>
            </a:r>
            <a:r>
              <a:rPr lang="en-US" sz="1800" spc="-53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instance,</a:t>
            </a:r>
            <a:r>
              <a:rPr lang="en-US" sz="1800" spc="-2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all</a:t>
            </a:r>
            <a:r>
              <a:rPr lang="en-US" sz="1800" spc="-5" dirty="0">
                <a:cs typeface="Calibri"/>
              </a:rPr>
              <a:t> decision</a:t>
            </a:r>
            <a:r>
              <a:rPr lang="en-US" sz="1800" spc="-2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trees)</a:t>
            </a:r>
            <a:r>
              <a:rPr lang="en-US" sz="1800" spc="-15" dirty="0">
                <a:cs typeface="Calibri"/>
              </a:rPr>
              <a:t> to</a:t>
            </a:r>
            <a:r>
              <a:rPr lang="en-US" sz="1800" spc="-10" dirty="0">
                <a:cs typeface="Calibri"/>
              </a:rPr>
              <a:t> get</a:t>
            </a:r>
            <a:r>
              <a:rPr lang="en-US" sz="1800" spc="-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</a:t>
            </a:r>
            <a:r>
              <a:rPr lang="en-US" sz="1800" spc="-15" dirty="0">
                <a:cs typeface="Calibri"/>
              </a:rPr>
              <a:t> generalized</a:t>
            </a:r>
            <a:r>
              <a:rPr lang="en-US" sz="1800" spc="-10" dirty="0">
                <a:cs typeface="Calibri"/>
              </a:rPr>
              <a:t> </a:t>
            </a:r>
            <a:r>
              <a:rPr lang="en-US" sz="1800" spc="-5" dirty="0">
                <a:cs typeface="Calibri"/>
              </a:rPr>
              <a:t>result.</a:t>
            </a:r>
          </a:p>
          <a:p>
            <a:pPr marL="321945" indent="-309880">
              <a:lnSpc>
                <a:spcPct val="100000"/>
              </a:lnSpc>
              <a:spcBef>
                <a:spcPts val="385"/>
              </a:spcBef>
              <a:buClr>
                <a:srgbClr val="000000"/>
              </a:buClr>
              <a:buFont typeface="Arial MT"/>
              <a:buChar char="•"/>
              <a:tabLst>
                <a:tab pos="321945" algn="l"/>
                <a:tab pos="322580" algn="l"/>
              </a:tabLst>
            </a:pPr>
            <a:r>
              <a:rPr lang="en-US" sz="2400" dirty="0">
                <a:solidFill>
                  <a:srgbClr val="A4123F"/>
                </a:solidFill>
                <a:ea typeface="+mj-ea"/>
                <a:cs typeface="+mj-cs"/>
              </a:rPr>
              <a:t>Boosting</a:t>
            </a:r>
          </a:p>
          <a:p>
            <a:pPr marL="698500" marR="5080" lvl="1" indent="-228600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9135" algn="l"/>
              </a:tabLst>
            </a:pPr>
            <a:r>
              <a:rPr lang="en-US" sz="1800" spc="-5" dirty="0">
                <a:cs typeface="Calibri"/>
              </a:rPr>
              <a:t>Boosting </a:t>
            </a:r>
            <a:r>
              <a:rPr lang="en-US" sz="1800" dirty="0">
                <a:cs typeface="Calibri"/>
              </a:rPr>
              <a:t>is a </a:t>
            </a:r>
            <a:r>
              <a:rPr lang="en-US" sz="1800" spc="-5" dirty="0">
                <a:cs typeface="Calibri"/>
              </a:rPr>
              <a:t>sequential </a:t>
            </a:r>
            <a:r>
              <a:rPr lang="en-US" sz="1800" spc="-10" dirty="0">
                <a:cs typeface="Calibri"/>
              </a:rPr>
              <a:t>process, where </a:t>
            </a:r>
            <a:r>
              <a:rPr lang="en-US" sz="1800" dirty="0">
                <a:cs typeface="Calibri"/>
              </a:rPr>
              <a:t>each </a:t>
            </a:r>
            <a:r>
              <a:rPr lang="en-US" sz="1800" spc="-10" dirty="0">
                <a:cs typeface="Calibri"/>
              </a:rPr>
              <a:t>subsequent </a:t>
            </a:r>
            <a:r>
              <a:rPr lang="en-US" sz="1800" dirty="0">
                <a:cs typeface="Calibri"/>
              </a:rPr>
              <a:t>model </a:t>
            </a:r>
            <a:r>
              <a:rPr lang="en-US" sz="1800" spc="-15" dirty="0">
                <a:cs typeface="Calibri"/>
              </a:rPr>
              <a:t>attempts to </a:t>
            </a:r>
            <a:r>
              <a:rPr lang="en-US" sz="1800" spc="-53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correct </a:t>
            </a:r>
            <a:r>
              <a:rPr lang="en-US" sz="1800" dirty="0">
                <a:cs typeface="Calibri"/>
              </a:rPr>
              <a:t>the </a:t>
            </a:r>
            <a:r>
              <a:rPr lang="en-US" sz="1800" spc="-15" dirty="0">
                <a:cs typeface="Calibri"/>
              </a:rPr>
              <a:t>errors </a:t>
            </a:r>
            <a:r>
              <a:rPr lang="en-US" sz="1800" spc="-5" dirty="0">
                <a:cs typeface="Calibri"/>
              </a:rPr>
              <a:t>of </a:t>
            </a:r>
            <a:r>
              <a:rPr lang="en-US" sz="1800" dirty="0">
                <a:cs typeface="Calibri"/>
              </a:rPr>
              <a:t>the </a:t>
            </a:r>
            <a:r>
              <a:rPr lang="en-US" sz="1800" spc="-10" dirty="0">
                <a:cs typeface="Calibri"/>
              </a:rPr>
              <a:t>previous </a:t>
            </a:r>
            <a:r>
              <a:rPr lang="en-US" sz="1800" dirty="0">
                <a:cs typeface="Calibri"/>
              </a:rPr>
              <a:t>model.</a:t>
            </a:r>
          </a:p>
          <a:p>
            <a:pPr marL="698500" marR="5080" lvl="1" indent="-228600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9135" algn="l"/>
              </a:tabLst>
            </a:pPr>
            <a:r>
              <a:rPr lang="en-US" sz="1800" dirty="0">
                <a:cs typeface="Calibri"/>
              </a:rPr>
              <a:t> </a:t>
            </a:r>
            <a:r>
              <a:rPr lang="en-US" sz="1800" spc="-5" dirty="0">
                <a:cs typeface="Calibri"/>
              </a:rPr>
              <a:t>The succeeding </a:t>
            </a:r>
            <a:r>
              <a:rPr lang="en-US" sz="1800" dirty="0">
                <a:cs typeface="Calibri"/>
              </a:rPr>
              <a:t>models </a:t>
            </a:r>
            <a:r>
              <a:rPr lang="en-US" sz="1800" spc="-15" dirty="0">
                <a:cs typeface="Calibri"/>
              </a:rPr>
              <a:t>are </a:t>
            </a:r>
            <a:r>
              <a:rPr lang="en-US" sz="1800" spc="-10" dirty="0">
                <a:cs typeface="Calibri"/>
              </a:rPr>
              <a:t> dependent</a:t>
            </a:r>
            <a:r>
              <a:rPr lang="en-US" sz="1800" dirty="0">
                <a:cs typeface="Calibri"/>
              </a:rPr>
              <a:t> </a:t>
            </a:r>
            <a:r>
              <a:rPr lang="en-US" sz="1800" spc="-5" dirty="0">
                <a:cs typeface="Calibri"/>
              </a:rPr>
              <a:t>on</a:t>
            </a:r>
            <a:r>
              <a:rPr lang="en-US" sz="1800" spc="-1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 </a:t>
            </a:r>
            <a:r>
              <a:rPr lang="en-US" sz="1800" spc="-10" dirty="0">
                <a:cs typeface="Calibri"/>
              </a:rPr>
              <a:t>previous</a:t>
            </a:r>
            <a:r>
              <a:rPr lang="en-US" sz="1800" dirty="0">
                <a:cs typeface="Calibri"/>
              </a:rPr>
              <a:t> model.</a:t>
            </a:r>
          </a:p>
          <a:p>
            <a:pPr marL="698500" marR="5080" lvl="1" indent="-228600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9135" algn="l"/>
              </a:tabLst>
            </a:pPr>
            <a:endParaRPr lang="en-US" sz="24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Advanced</a:t>
            </a:r>
            <a:r>
              <a:rPr spc="-15" dirty="0"/>
              <a:t> </a:t>
            </a:r>
            <a:r>
              <a:rPr dirty="0"/>
              <a:t>Ensemble</a:t>
            </a:r>
            <a:r>
              <a:rPr spc="-5" dirty="0"/>
              <a:t> Methods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15659" y="6426809"/>
            <a:ext cx="5829300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859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Source: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https://www.analyticsvidhya.com/blog/2018/06/comprehensive-guide-for-ensemble-models/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571499" y="901866"/>
            <a:ext cx="11209376" cy="4517262"/>
          </a:xfrm>
          <a:prstGeom prst="rect">
            <a:avLst/>
          </a:prstGeom>
        </p:spPr>
        <p:txBody>
          <a:bodyPr vert="horz" wrap="square" lIns="0" tIns="89535" rIns="0" bIns="0" rtlCol="0" anchor="t">
            <a:spAutoFit/>
          </a:bodyPr>
          <a:lstStyle/>
          <a:p>
            <a:pPr marL="241300" marR="157480" indent="-228600">
              <a:lnSpc>
                <a:spcPts val="2500"/>
              </a:lnSpc>
              <a:spcBef>
                <a:spcPts val="70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/>
              <a:t>The idea behind bagging is </a:t>
            </a:r>
            <a:r>
              <a:rPr sz="2000" spc="-10" dirty="0"/>
              <a:t>to </a:t>
            </a:r>
            <a:r>
              <a:rPr sz="2000" spc="-5" dirty="0"/>
              <a:t>combine </a:t>
            </a:r>
            <a:r>
              <a:rPr sz="2000" dirty="0"/>
              <a:t>the </a:t>
            </a:r>
            <a:r>
              <a:rPr sz="2000" spc="-5" dirty="0"/>
              <a:t>output of </a:t>
            </a:r>
            <a:r>
              <a:rPr sz="2000" dirty="0"/>
              <a:t>multiple models </a:t>
            </a:r>
            <a:r>
              <a:rPr sz="2000" spc="-20" dirty="0"/>
              <a:t>(for </a:t>
            </a:r>
            <a:r>
              <a:rPr sz="2000" spc="-575" dirty="0"/>
              <a:t> </a:t>
            </a:r>
            <a:r>
              <a:rPr sz="2000" spc="-5" dirty="0"/>
              <a:t>instance,</a:t>
            </a:r>
            <a:r>
              <a:rPr sz="2000" spc="-30" dirty="0"/>
              <a:t> </a:t>
            </a:r>
            <a:r>
              <a:rPr sz="2000" dirty="0"/>
              <a:t>all decision</a:t>
            </a:r>
            <a:r>
              <a:rPr sz="2000" spc="-20" dirty="0"/>
              <a:t> </a:t>
            </a:r>
            <a:r>
              <a:rPr sz="2000" spc="-5" dirty="0"/>
              <a:t>trees)</a:t>
            </a:r>
            <a:r>
              <a:rPr sz="2000" spc="-25" dirty="0"/>
              <a:t> </a:t>
            </a:r>
            <a:r>
              <a:rPr sz="2000" spc="-10" dirty="0"/>
              <a:t>to</a:t>
            </a:r>
            <a:r>
              <a:rPr sz="2000" spc="5" dirty="0"/>
              <a:t> </a:t>
            </a:r>
            <a:r>
              <a:rPr sz="2000" spc="-10" dirty="0"/>
              <a:t>get</a:t>
            </a:r>
            <a:r>
              <a:rPr sz="2000" dirty="0"/>
              <a:t> a </a:t>
            </a:r>
            <a:r>
              <a:rPr sz="2000" spc="-10" dirty="0"/>
              <a:t>generalized</a:t>
            </a:r>
            <a:r>
              <a:rPr sz="2000" spc="-30" dirty="0"/>
              <a:t> </a:t>
            </a:r>
            <a:r>
              <a:rPr sz="2000" spc="-5" dirty="0"/>
              <a:t>result.</a:t>
            </a: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200" dirty="0"/>
          </a:p>
          <a:p>
            <a:pPr marL="12700" marR="5080">
              <a:lnSpc>
                <a:spcPts val="2500"/>
              </a:lnSpc>
            </a:pPr>
            <a:r>
              <a:rPr sz="2000" dirty="0">
                <a:solidFill>
                  <a:srgbClr val="FF0000"/>
                </a:solidFill>
              </a:rPr>
              <a:t>Q: If </a:t>
            </a:r>
            <a:r>
              <a:rPr sz="2000" spc="-15" dirty="0">
                <a:solidFill>
                  <a:srgbClr val="FF0000"/>
                </a:solidFill>
              </a:rPr>
              <a:t>you create </a:t>
            </a:r>
            <a:r>
              <a:rPr sz="2000" dirty="0">
                <a:solidFill>
                  <a:srgbClr val="FF0000"/>
                </a:solidFill>
              </a:rPr>
              <a:t>all the models </a:t>
            </a:r>
            <a:r>
              <a:rPr sz="2000" spc="-5" dirty="0">
                <a:solidFill>
                  <a:srgbClr val="FF0000"/>
                </a:solidFill>
              </a:rPr>
              <a:t>on </a:t>
            </a:r>
            <a:r>
              <a:rPr sz="2000" dirty="0">
                <a:solidFill>
                  <a:srgbClr val="FF0000"/>
                </a:solidFill>
              </a:rPr>
              <a:t>the </a:t>
            </a:r>
            <a:r>
              <a:rPr sz="2000" spc="-5" dirty="0">
                <a:solidFill>
                  <a:srgbClr val="FF0000"/>
                </a:solidFill>
              </a:rPr>
              <a:t>same set of </a:t>
            </a:r>
            <a:r>
              <a:rPr sz="2000" spc="-20" dirty="0">
                <a:solidFill>
                  <a:srgbClr val="FF0000"/>
                </a:solidFill>
              </a:rPr>
              <a:t>data </a:t>
            </a:r>
            <a:r>
              <a:rPr sz="2000" dirty="0">
                <a:solidFill>
                  <a:srgbClr val="FF0000"/>
                </a:solidFill>
              </a:rPr>
              <a:t>and </a:t>
            </a:r>
            <a:r>
              <a:rPr sz="2000" spc="-10" dirty="0">
                <a:solidFill>
                  <a:srgbClr val="FF0000"/>
                </a:solidFill>
              </a:rPr>
              <a:t>combine </a:t>
            </a:r>
            <a:r>
              <a:rPr sz="2000" dirty="0">
                <a:solidFill>
                  <a:srgbClr val="FF0000"/>
                </a:solidFill>
              </a:rPr>
              <a:t>it, will it </a:t>
            </a:r>
            <a:r>
              <a:rPr sz="2000" spc="-575" dirty="0">
                <a:solidFill>
                  <a:srgbClr val="FF0000"/>
                </a:solidFill>
              </a:rPr>
              <a:t> </a:t>
            </a:r>
            <a:r>
              <a:rPr sz="2000" spc="-5" dirty="0">
                <a:solidFill>
                  <a:srgbClr val="FF0000"/>
                </a:solidFill>
              </a:rPr>
              <a:t>be</a:t>
            </a:r>
            <a:r>
              <a:rPr sz="2000" spc="-20" dirty="0">
                <a:solidFill>
                  <a:srgbClr val="FF0000"/>
                </a:solidFill>
              </a:rPr>
              <a:t> </a:t>
            </a:r>
            <a:r>
              <a:rPr sz="2000" spc="-10" dirty="0">
                <a:solidFill>
                  <a:srgbClr val="FF0000"/>
                </a:solidFill>
              </a:rPr>
              <a:t>useful?</a:t>
            </a:r>
          </a:p>
          <a:p>
            <a:pPr marL="0" marR="443230" indent="0">
              <a:lnSpc>
                <a:spcPts val="2500"/>
              </a:lnSpc>
              <a:spcBef>
                <a:spcPts val="990"/>
              </a:spcBef>
              <a:buNone/>
            </a:pPr>
            <a:r>
              <a:rPr lang="en-US" sz="2000" dirty="0">
                <a:solidFill>
                  <a:srgbClr val="00AF50"/>
                </a:solidFill>
              </a:rPr>
              <a:t>   </a:t>
            </a:r>
            <a:r>
              <a:rPr sz="2000" dirty="0">
                <a:solidFill>
                  <a:srgbClr val="00AF50"/>
                </a:solidFill>
              </a:rPr>
              <a:t>A: </a:t>
            </a:r>
            <a:r>
              <a:rPr sz="2000" spc="-10" dirty="0">
                <a:solidFill>
                  <a:srgbClr val="00AF50"/>
                </a:solidFill>
              </a:rPr>
              <a:t>There </a:t>
            </a:r>
            <a:r>
              <a:rPr sz="2000" dirty="0">
                <a:solidFill>
                  <a:srgbClr val="00AF50"/>
                </a:solidFill>
              </a:rPr>
              <a:t>is a </a:t>
            </a:r>
            <a:r>
              <a:rPr sz="2000" spc="-5" dirty="0">
                <a:solidFill>
                  <a:srgbClr val="00AF50"/>
                </a:solidFill>
              </a:rPr>
              <a:t>high </a:t>
            </a:r>
            <a:r>
              <a:rPr sz="2000" spc="-10" dirty="0">
                <a:solidFill>
                  <a:srgbClr val="00AF50"/>
                </a:solidFill>
              </a:rPr>
              <a:t>probability </a:t>
            </a:r>
            <a:r>
              <a:rPr sz="2000" spc="-5" dirty="0">
                <a:solidFill>
                  <a:srgbClr val="00AF50"/>
                </a:solidFill>
              </a:rPr>
              <a:t>that </a:t>
            </a:r>
            <a:r>
              <a:rPr sz="2000" dirty="0">
                <a:solidFill>
                  <a:srgbClr val="00AF50"/>
                </a:solidFill>
              </a:rPr>
              <a:t>these </a:t>
            </a:r>
            <a:r>
              <a:rPr sz="2000" spc="-5" dirty="0">
                <a:solidFill>
                  <a:srgbClr val="00AF50"/>
                </a:solidFill>
              </a:rPr>
              <a:t>models </a:t>
            </a:r>
            <a:r>
              <a:rPr sz="2000" dirty="0">
                <a:solidFill>
                  <a:srgbClr val="00AF50"/>
                </a:solidFill>
              </a:rPr>
              <a:t>will </a:t>
            </a:r>
            <a:r>
              <a:rPr sz="2000" spc="-10" dirty="0">
                <a:solidFill>
                  <a:srgbClr val="00AF50"/>
                </a:solidFill>
              </a:rPr>
              <a:t>give </a:t>
            </a:r>
            <a:r>
              <a:rPr sz="2000" dirty="0">
                <a:solidFill>
                  <a:srgbClr val="00AF50"/>
                </a:solidFill>
              </a:rPr>
              <a:t>the </a:t>
            </a:r>
            <a:r>
              <a:rPr sz="2000" spc="-5" dirty="0">
                <a:solidFill>
                  <a:srgbClr val="00AF50"/>
                </a:solidFill>
              </a:rPr>
              <a:t>same output </a:t>
            </a:r>
            <a:r>
              <a:rPr sz="2000" spc="-575" dirty="0">
                <a:solidFill>
                  <a:srgbClr val="00AF50"/>
                </a:solidFill>
              </a:rPr>
              <a:t> </a:t>
            </a:r>
            <a:r>
              <a:rPr sz="2000" spc="-5" dirty="0">
                <a:solidFill>
                  <a:srgbClr val="00AF50"/>
                </a:solidFill>
              </a:rPr>
              <a:t>since</a:t>
            </a:r>
            <a:r>
              <a:rPr sz="2000" spc="-25" dirty="0">
                <a:solidFill>
                  <a:srgbClr val="00AF50"/>
                </a:solidFill>
              </a:rPr>
              <a:t> </a:t>
            </a:r>
            <a:r>
              <a:rPr sz="2000" spc="-5" dirty="0">
                <a:solidFill>
                  <a:srgbClr val="00AF50"/>
                </a:solidFill>
              </a:rPr>
              <a:t>they</a:t>
            </a:r>
            <a:r>
              <a:rPr sz="2000" spc="-30" dirty="0">
                <a:solidFill>
                  <a:srgbClr val="00AF50"/>
                </a:solidFill>
              </a:rPr>
              <a:t> </a:t>
            </a:r>
            <a:r>
              <a:rPr sz="2000" spc="-10" dirty="0">
                <a:solidFill>
                  <a:srgbClr val="00AF50"/>
                </a:solidFill>
              </a:rPr>
              <a:t>are</a:t>
            </a:r>
            <a:r>
              <a:rPr sz="2000" dirty="0">
                <a:solidFill>
                  <a:srgbClr val="00AF50"/>
                </a:solidFill>
              </a:rPr>
              <a:t> </a:t>
            </a:r>
            <a:r>
              <a:rPr sz="2000" spc="-10" dirty="0">
                <a:solidFill>
                  <a:srgbClr val="00AF50"/>
                </a:solidFill>
              </a:rPr>
              <a:t>getting</a:t>
            </a:r>
            <a:r>
              <a:rPr sz="2000" spc="-20" dirty="0">
                <a:solidFill>
                  <a:srgbClr val="00AF50"/>
                </a:solidFill>
              </a:rPr>
              <a:t> </a:t>
            </a:r>
            <a:r>
              <a:rPr lang="en-US" sz="2000" spc="-20" dirty="0">
                <a:solidFill>
                  <a:srgbClr val="00AF50"/>
                </a:solidFill>
              </a:rPr>
              <a:t>      </a:t>
            </a:r>
          </a:p>
          <a:p>
            <a:pPr marL="0" marR="443230" indent="0">
              <a:lnSpc>
                <a:spcPts val="2500"/>
              </a:lnSpc>
              <a:spcBef>
                <a:spcPts val="990"/>
              </a:spcBef>
              <a:buNone/>
            </a:pPr>
            <a:r>
              <a:rPr lang="en-US" sz="2000" spc="-20" dirty="0">
                <a:solidFill>
                  <a:srgbClr val="00AF50"/>
                </a:solidFill>
              </a:rPr>
              <a:t>         </a:t>
            </a:r>
            <a:r>
              <a:rPr sz="2000" dirty="0">
                <a:solidFill>
                  <a:srgbClr val="00AF50"/>
                </a:solidFill>
              </a:rPr>
              <a:t>the</a:t>
            </a:r>
            <a:r>
              <a:rPr sz="2000" spc="-10" dirty="0">
                <a:solidFill>
                  <a:srgbClr val="00AF50"/>
                </a:solidFill>
              </a:rPr>
              <a:t> </a:t>
            </a:r>
            <a:r>
              <a:rPr sz="2000" spc="-5" dirty="0">
                <a:solidFill>
                  <a:srgbClr val="00AF50"/>
                </a:solidFill>
              </a:rPr>
              <a:t>same</a:t>
            </a:r>
            <a:r>
              <a:rPr sz="2000" spc="-15" dirty="0">
                <a:solidFill>
                  <a:srgbClr val="00AF50"/>
                </a:solidFill>
              </a:rPr>
              <a:t> </a:t>
            </a:r>
            <a:r>
              <a:rPr sz="2000" dirty="0">
                <a:solidFill>
                  <a:srgbClr val="00AF50"/>
                </a:solidFill>
              </a:rPr>
              <a:t>input</a:t>
            </a:r>
            <a:r>
              <a:rPr sz="2000" dirty="0"/>
              <a:t>.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/>
          </a:p>
          <a:p>
            <a:pPr marL="12700">
              <a:lnSpc>
                <a:spcPct val="100000"/>
              </a:lnSpc>
            </a:pPr>
            <a:r>
              <a:rPr sz="2000" spc="-5" dirty="0"/>
              <a:t>Solution:</a:t>
            </a:r>
            <a:r>
              <a:rPr sz="2000" spc="10" dirty="0"/>
              <a:t> </a:t>
            </a:r>
            <a:r>
              <a:rPr lang="en-US" sz="2000" spc="-10" dirty="0"/>
              <a:t>Bootstrapping</a:t>
            </a:r>
            <a:endParaRPr sz="2000" spc="-10" dirty="0"/>
          </a:p>
          <a:p>
            <a:pPr marL="241300" marR="847725" indent="-228600">
              <a:lnSpc>
                <a:spcPts val="250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5" dirty="0"/>
              <a:t>Bootstrapping </a:t>
            </a:r>
            <a:r>
              <a:rPr sz="2000" dirty="0"/>
              <a:t>is a sampling </a:t>
            </a:r>
            <a:r>
              <a:rPr sz="2000" spc="-5" dirty="0"/>
              <a:t>technique </a:t>
            </a:r>
            <a:r>
              <a:rPr sz="2000" dirty="0"/>
              <a:t>in which </a:t>
            </a:r>
            <a:r>
              <a:rPr sz="2000" spc="-15" dirty="0"/>
              <a:t>we </a:t>
            </a:r>
            <a:r>
              <a:rPr sz="2000" spc="-10" dirty="0"/>
              <a:t>create </a:t>
            </a:r>
            <a:r>
              <a:rPr sz="2000" spc="-5" dirty="0"/>
              <a:t>subsets of </a:t>
            </a:r>
            <a:r>
              <a:rPr sz="2000" spc="-575" dirty="0"/>
              <a:t> </a:t>
            </a:r>
            <a:r>
              <a:rPr sz="2000" spc="-5" dirty="0"/>
              <a:t>observations</a:t>
            </a:r>
            <a:r>
              <a:rPr sz="2000" spc="-25" dirty="0"/>
              <a:t> </a:t>
            </a:r>
            <a:r>
              <a:rPr sz="2000" spc="-10" dirty="0"/>
              <a:t>from</a:t>
            </a:r>
            <a:r>
              <a:rPr sz="2000" spc="-5" dirty="0"/>
              <a:t> </a:t>
            </a:r>
            <a:r>
              <a:rPr sz="2000" dirty="0"/>
              <a:t>the</a:t>
            </a:r>
            <a:r>
              <a:rPr sz="2000" spc="-15" dirty="0"/>
              <a:t> </a:t>
            </a:r>
            <a:r>
              <a:rPr sz="2000" spc="-5" dirty="0"/>
              <a:t>original</a:t>
            </a:r>
            <a:r>
              <a:rPr sz="2000" spc="10" dirty="0"/>
              <a:t> </a:t>
            </a:r>
            <a:r>
              <a:rPr sz="2000" spc="-10" dirty="0"/>
              <a:t>dataset,</a:t>
            </a:r>
            <a:r>
              <a:rPr sz="2000" spc="-45" dirty="0"/>
              <a:t> </a:t>
            </a:r>
            <a:r>
              <a:rPr sz="2000" b="1" spc="-5" dirty="0">
                <a:cs typeface="Calibri"/>
              </a:rPr>
              <a:t>with</a:t>
            </a:r>
            <a:r>
              <a:rPr sz="2000" b="1" dirty="0">
                <a:cs typeface="Calibri"/>
              </a:rPr>
              <a:t> </a:t>
            </a:r>
            <a:r>
              <a:rPr sz="2000" b="1" spc="-10" dirty="0">
                <a:cs typeface="Calibri"/>
              </a:rPr>
              <a:t>replacement</a:t>
            </a:r>
            <a:r>
              <a:rPr sz="2000" spc="-10" dirty="0"/>
              <a:t>.</a:t>
            </a:r>
          </a:p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/>
              <a:t>The</a:t>
            </a:r>
            <a:r>
              <a:rPr sz="2000" spc="-25" dirty="0"/>
              <a:t> </a:t>
            </a:r>
            <a:r>
              <a:rPr sz="2000" spc="-15" dirty="0"/>
              <a:t>size</a:t>
            </a:r>
            <a:r>
              <a:rPr sz="2000" spc="-20" dirty="0"/>
              <a:t> </a:t>
            </a:r>
            <a:r>
              <a:rPr sz="2000" spc="-5" dirty="0"/>
              <a:t>of </a:t>
            </a:r>
            <a:r>
              <a:rPr sz="2000" dirty="0"/>
              <a:t>the</a:t>
            </a:r>
            <a:r>
              <a:rPr sz="2000" spc="-5" dirty="0"/>
              <a:t> subsets</a:t>
            </a:r>
            <a:r>
              <a:rPr sz="2000" spc="-45" dirty="0"/>
              <a:t> </a:t>
            </a:r>
            <a:r>
              <a:rPr sz="2000" dirty="0"/>
              <a:t>is</a:t>
            </a:r>
            <a:r>
              <a:rPr sz="2000" spc="5" dirty="0"/>
              <a:t> </a:t>
            </a:r>
            <a:r>
              <a:rPr sz="2000" dirty="0"/>
              <a:t>the</a:t>
            </a:r>
            <a:r>
              <a:rPr sz="2000" spc="-25" dirty="0"/>
              <a:t> </a:t>
            </a:r>
            <a:r>
              <a:rPr sz="2000" spc="-5" dirty="0"/>
              <a:t>same</a:t>
            </a:r>
            <a:r>
              <a:rPr sz="2000" spc="5" dirty="0"/>
              <a:t> </a:t>
            </a:r>
            <a:r>
              <a:rPr sz="2000" spc="-5" dirty="0"/>
              <a:t>or</a:t>
            </a:r>
            <a:r>
              <a:rPr sz="2000" spc="10" dirty="0"/>
              <a:t> </a:t>
            </a:r>
            <a:r>
              <a:rPr sz="2000" dirty="0"/>
              <a:t>less</a:t>
            </a:r>
            <a:r>
              <a:rPr sz="2000" spc="-15" dirty="0"/>
              <a:t> </a:t>
            </a:r>
            <a:r>
              <a:rPr sz="2000" dirty="0"/>
              <a:t>than</a:t>
            </a:r>
            <a:r>
              <a:rPr sz="2000" spc="5" dirty="0"/>
              <a:t> </a:t>
            </a:r>
            <a:r>
              <a:rPr sz="2000" dirty="0"/>
              <a:t>the</a:t>
            </a:r>
            <a:r>
              <a:rPr sz="2000" spc="-20" dirty="0"/>
              <a:t> </a:t>
            </a:r>
            <a:r>
              <a:rPr sz="2000" spc="-15" dirty="0"/>
              <a:t>size</a:t>
            </a:r>
            <a:r>
              <a:rPr sz="2000" spc="-5" dirty="0"/>
              <a:t> of</a:t>
            </a:r>
            <a:r>
              <a:rPr sz="2000" dirty="0"/>
              <a:t> the</a:t>
            </a:r>
            <a:r>
              <a:rPr sz="2000" spc="-20" dirty="0"/>
              <a:t> </a:t>
            </a:r>
            <a:r>
              <a:rPr sz="2000" spc="-5" dirty="0"/>
              <a:t>original</a:t>
            </a:r>
            <a:r>
              <a:rPr sz="2000" spc="15" dirty="0"/>
              <a:t> </a:t>
            </a:r>
            <a:r>
              <a:rPr sz="2000" spc="-5" dirty="0"/>
              <a:t>set.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Ba</a:t>
            </a:r>
            <a:r>
              <a:rPr spc="40" dirty="0"/>
              <a:t>g</a:t>
            </a:r>
            <a:r>
              <a:rPr dirty="0"/>
              <a:t>ging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5659" y="6426809"/>
            <a:ext cx="5829300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904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Source: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https://www.analyticsvidhya.com/blog/2018/06/comprehensive-guide-for-ensemble-models/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0938" y="580662"/>
            <a:ext cx="5573706" cy="545146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5AEFD4-892F-854B-C469-60F00819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37256"/>
            <a:ext cx="5720659" cy="4908082"/>
          </a:xfrm>
        </p:spPr>
        <p:txBody>
          <a:bodyPr>
            <a:normAutofit fontScale="92500" lnSpcReduction="20000"/>
          </a:bodyPr>
          <a:lstStyle/>
          <a:p>
            <a:pPr marL="247015" marR="8890" indent="-228600" algn="just">
              <a:lnSpc>
                <a:spcPct val="150000"/>
              </a:lnSpc>
              <a:spcBef>
                <a:spcPts val="765"/>
              </a:spcBef>
              <a:buFont typeface="Arial MT"/>
              <a:buChar char="•"/>
              <a:tabLst>
                <a:tab pos="247650" algn="l"/>
              </a:tabLst>
            </a:pPr>
            <a:r>
              <a:rPr lang="en-US" sz="2000" dirty="0">
                <a:cs typeface="Calibri"/>
              </a:rPr>
              <a:t>Bagging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(or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5" dirty="0">
                <a:solidFill>
                  <a:srgbClr val="FF0000"/>
                </a:solidFill>
                <a:cs typeface="Calibri"/>
              </a:rPr>
              <a:t>B</a:t>
            </a:r>
            <a:r>
              <a:rPr lang="en-US" sz="2000" spc="-15" dirty="0">
                <a:cs typeface="Calibri"/>
              </a:rPr>
              <a:t>ootstrap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10" dirty="0">
                <a:solidFill>
                  <a:srgbClr val="FF0000"/>
                </a:solidFill>
                <a:cs typeface="Calibri"/>
              </a:rPr>
              <a:t>Agg</a:t>
            </a:r>
            <a:r>
              <a:rPr lang="en-US" sz="2000" spc="-10" dirty="0">
                <a:cs typeface="Calibri"/>
              </a:rPr>
              <a:t>regat</a:t>
            </a:r>
            <a:r>
              <a:rPr lang="en-US" sz="2000" spc="-10" dirty="0">
                <a:solidFill>
                  <a:srgbClr val="FF0000"/>
                </a:solidFill>
                <a:cs typeface="Calibri"/>
              </a:rPr>
              <a:t>ing</a:t>
            </a:r>
            <a:r>
              <a:rPr lang="en-US" sz="2000" spc="-10" dirty="0">
                <a:cs typeface="Calibri"/>
              </a:rPr>
              <a:t>) 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technique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uses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these </a:t>
            </a:r>
            <a:r>
              <a:rPr lang="en-US" sz="2000" spc="-10" dirty="0">
                <a:cs typeface="Calibri"/>
              </a:rPr>
              <a:t>subsets</a:t>
            </a:r>
            <a:r>
              <a:rPr lang="en-US" sz="2000" spc="3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(bags)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to </a:t>
            </a:r>
            <a:r>
              <a:rPr lang="en-US" sz="2000" spc="-62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get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 </a:t>
            </a:r>
            <a:r>
              <a:rPr lang="en-US" sz="2000" spc="-15" dirty="0">
                <a:cs typeface="Calibri"/>
              </a:rPr>
              <a:t>fair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idea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the </a:t>
            </a:r>
            <a:r>
              <a:rPr lang="en-US" sz="2000" spc="-15" dirty="0">
                <a:cs typeface="Calibri"/>
              </a:rPr>
              <a:t>distribution 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(complete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set).</a:t>
            </a:r>
            <a:endParaRPr lang="en-US" sz="2000" dirty="0">
              <a:cs typeface="Calibri"/>
            </a:endParaRPr>
          </a:p>
          <a:p>
            <a:pPr marL="247015" marR="5080" indent="-228600" algn="just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7650" algn="l"/>
              </a:tabLst>
            </a:pPr>
            <a:r>
              <a:rPr lang="en-US" sz="2000" spc="-10" dirty="0">
                <a:cs typeface="Calibri"/>
              </a:rPr>
              <a:t>The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25" dirty="0">
                <a:cs typeface="Calibri"/>
              </a:rPr>
              <a:t>size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</a:t>
            </a:r>
            <a:r>
              <a:rPr lang="en-US" sz="2000" spc="-10" dirty="0">
                <a:cs typeface="Calibri"/>
              </a:rPr>
              <a:t> subsets</a:t>
            </a:r>
            <a:r>
              <a:rPr lang="en-US" sz="2000" spc="3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created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25" dirty="0">
                <a:cs typeface="Calibri"/>
              </a:rPr>
              <a:t>for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bagging </a:t>
            </a:r>
            <a:r>
              <a:rPr lang="en-US" sz="2000" spc="-61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may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be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less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than the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original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set.</a:t>
            </a:r>
            <a:endParaRPr lang="en-US" sz="2000" dirty="0">
              <a:cs typeface="Calibri"/>
            </a:endParaRPr>
          </a:p>
          <a:p>
            <a:pPr marL="241300" marR="226695" indent="-228600" algn="just">
              <a:lnSpc>
                <a:spcPct val="150000"/>
              </a:lnSpc>
              <a:spcBef>
                <a:spcPts val="226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spc="-45" dirty="0">
                <a:cs typeface="Calibri"/>
              </a:rPr>
              <a:t>However,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instead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 </a:t>
            </a:r>
            <a:r>
              <a:rPr lang="en-US" sz="2000" spc="-10" dirty="0">
                <a:cs typeface="Calibri"/>
              </a:rPr>
              <a:t>using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the same 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training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set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to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fit the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individual 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classifiers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in the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ensemble,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we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30" dirty="0">
                <a:cs typeface="Calibri"/>
              </a:rPr>
              <a:t>draw 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bootstrap</a:t>
            </a:r>
            <a:r>
              <a:rPr lang="en-US" sz="2000" spc="4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samples</a:t>
            </a:r>
            <a:r>
              <a:rPr lang="en-US" sz="2000" spc="25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(random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samples </a:t>
            </a:r>
            <a:r>
              <a:rPr lang="en-US" sz="2000" spc="-5" dirty="0">
                <a:cs typeface="Calibri"/>
              </a:rPr>
              <a:t> with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replacement)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from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the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initial 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training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set,</a:t>
            </a:r>
            <a:r>
              <a:rPr lang="en-US" sz="2000" spc="-5" dirty="0">
                <a:cs typeface="Calibri"/>
              </a:rPr>
              <a:t> which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is</a:t>
            </a:r>
            <a:r>
              <a:rPr lang="en-US" sz="2000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why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bagging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is 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also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known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as </a:t>
            </a:r>
            <a:r>
              <a:rPr lang="en-US" sz="2000" b="1" spc="-15" dirty="0">
                <a:cs typeface="Calibri"/>
              </a:rPr>
              <a:t>bootstrap</a:t>
            </a:r>
            <a:r>
              <a:rPr lang="en-US" sz="2000" b="1" spc="10" dirty="0">
                <a:cs typeface="Calibri"/>
              </a:rPr>
              <a:t> </a:t>
            </a:r>
            <a:r>
              <a:rPr lang="en-US" sz="2000" b="1" spc="-15" dirty="0">
                <a:cs typeface="Calibri"/>
              </a:rPr>
              <a:t>aggregating</a:t>
            </a:r>
            <a:endParaRPr lang="en-US" sz="2000" dirty="0"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Ba</a:t>
            </a:r>
            <a:r>
              <a:rPr spc="30" dirty="0"/>
              <a:t>g</a:t>
            </a:r>
            <a:r>
              <a:rPr dirty="0"/>
              <a:t>ging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5659" y="6426809"/>
            <a:ext cx="5829300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904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Source: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https://www.analyticsvidhya.com/blog/2018/06/comprehensive-guide-for-ensemble-models/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7567" y="1007363"/>
            <a:ext cx="6352513" cy="494535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494ED-E694-5C1F-D8A6-F0CEB654E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19" y="1239340"/>
            <a:ext cx="5207731" cy="4908082"/>
          </a:xfrm>
        </p:spPr>
        <p:txBody>
          <a:bodyPr>
            <a:normAutofit/>
          </a:bodyPr>
          <a:lstStyle/>
          <a:p>
            <a:pPr marL="527685" marR="41275" indent="-515620" algn="just">
              <a:lnSpc>
                <a:spcPts val="3020"/>
              </a:lnSpc>
              <a:spcBef>
                <a:spcPts val="48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000" spc="-10" dirty="0">
                <a:cs typeface="Calibri"/>
              </a:rPr>
              <a:t>Multiple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subsets</a:t>
            </a:r>
            <a:r>
              <a:rPr lang="en-US" sz="2000" spc="2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are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created</a:t>
            </a:r>
            <a:r>
              <a:rPr lang="en-US" sz="2000" spc="-20" dirty="0">
                <a:cs typeface="Calibri"/>
              </a:rPr>
              <a:t> from </a:t>
            </a:r>
            <a:r>
              <a:rPr lang="en-US" sz="2000" spc="-6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the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original </a:t>
            </a:r>
            <a:r>
              <a:rPr lang="en-US" sz="2000" spc="-15" dirty="0">
                <a:cs typeface="Calibri"/>
              </a:rPr>
              <a:t>dataset,</a:t>
            </a:r>
            <a:r>
              <a:rPr lang="en-US" sz="2000" spc="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selecting 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observations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with</a:t>
            </a:r>
            <a:r>
              <a:rPr lang="en-US" sz="2000" spc="-10" dirty="0">
                <a:cs typeface="Calibri"/>
              </a:rPr>
              <a:t> replacement.</a:t>
            </a:r>
            <a:endParaRPr lang="en-US" sz="2000" dirty="0">
              <a:cs typeface="Calibri"/>
            </a:endParaRPr>
          </a:p>
          <a:p>
            <a:pPr marL="527685" marR="100965" indent="-515620" algn="just">
              <a:lnSpc>
                <a:spcPts val="302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lang="en-US" sz="2000" spc="-5" dirty="0">
                <a:cs typeface="Calibri"/>
              </a:rPr>
              <a:t>A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base </a:t>
            </a:r>
            <a:r>
              <a:rPr lang="en-US" sz="2000" spc="-5" dirty="0">
                <a:cs typeface="Calibri"/>
              </a:rPr>
              <a:t>model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(weak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model)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is 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created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on each of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these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subsets.</a:t>
            </a:r>
            <a:endParaRPr lang="en-US" sz="2000" dirty="0">
              <a:cs typeface="Calibri"/>
            </a:endParaRPr>
          </a:p>
          <a:p>
            <a:pPr marL="527685" marR="5080" indent="-515620" algn="just">
              <a:lnSpc>
                <a:spcPts val="303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lang="en-US" sz="2000" spc="-5" dirty="0">
                <a:cs typeface="Calibri"/>
              </a:rPr>
              <a:t>The</a:t>
            </a:r>
            <a:r>
              <a:rPr lang="en-US" sz="2000" spc="-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models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run</a:t>
            </a:r>
            <a:r>
              <a:rPr lang="en-US" sz="2000" spc="1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in </a:t>
            </a:r>
            <a:r>
              <a:rPr lang="en-US" sz="2000" spc="-15" dirty="0">
                <a:cs typeface="Calibri"/>
              </a:rPr>
              <a:t>parallel</a:t>
            </a:r>
            <a:r>
              <a:rPr lang="en-US" sz="200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and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are </a:t>
            </a:r>
            <a:r>
              <a:rPr lang="en-US" sz="2000" spc="-62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independent</a:t>
            </a:r>
            <a:r>
              <a:rPr lang="en-US" sz="2000" spc="5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of each</a:t>
            </a:r>
            <a:r>
              <a:rPr lang="en-US" sz="2000" spc="15" dirty="0">
                <a:cs typeface="Calibri"/>
              </a:rPr>
              <a:t> </a:t>
            </a:r>
            <a:r>
              <a:rPr lang="en-US" sz="2000" spc="-55" dirty="0">
                <a:cs typeface="Calibri"/>
              </a:rPr>
              <a:t>other.</a:t>
            </a:r>
            <a:endParaRPr lang="en-US" sz="2000" dirty="0">
              <a:cs typeface="Calibri"/>
            </a:endParaRPr>
          </a:p>
          <a:p>
            <a:pPr marL="527685" marR="416559" indent="-515620" algn="just">
              <a:lnSpc>
                <a:spcPct val="90000"/>
              </a:lnSpc>
              <a:spcBef>
                <a:spcPts val="95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000" spc="-10" dirty="0">
                <a:cs typeface="Calibri"/>
              </a:rPr>
              <a:t>The final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predictions</a:t>
            </a:r>
            <a:r>
              <a:rPr lang="en-US" sz="2000" spc="30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are 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determined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5" dirty="0">
                <a:cs typeface="Calibri"/>
              </a:rPr>
              <a:t>by</a:t>
            </a:r>
            <a:r>
              <a:rPr lang="en-US" sz="2000" spc="-10" dirty="0">
                <a:cs typeface="Calibri"/>
              </a:rPr>
              <a:t> combining</a:t>
            </a:r>
            <a:r>
              <a:rPr lang="en-US" sz="2000" spc="20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the </a:t>
            </a:r>
            <a:r>
              <a:rPr lang="en-US" sz="200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predictions</a:t>
            </a:r>
            <a:r>
              <a:rPr lang="en-US" sz="2000" spc="2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from </a:t>
            </a:r>
            <a:r>
              <a:rPr lang="en-US" sz="2000" dirty="0">
                <a:cs typeface="Calibri"/>
              </a:rPr>
              <a:t>all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5" dirty="0">
                <a:cs typeface="Calibri"/>
              </a:rPr>
              <a:t>the models</a:t>
            </a:r>
            <a:endParaRPr lang="en-US" sz="2000" dirty="0">
              <a:cs typeface="Calibri"/>
            </a:endParaRPr>
          </a:p>
          <a:p>
            <a:pPr algn="just"/>
            <a:endParaRPr lang="en-IN" sz="2000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Ba</a:t>
            </a:r>
            <a:r>
              <a:rPr spc="30" dirty="0"/>
              <a:t>g</a:t>
            </a:r>
            <a:r>
              <a:rPr dirty="0"/>
              <a:t>ging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2492</Words>
  <Application>Microsoft Office PowerPoint</Application>
  <PresentationFormat>Widescreen</PresentationFormat>
  <Paragraphs>274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1_Office Theme</vt:lpstr>
      <vt:lpstr>PowerPoint Presentation</vt:lpstr>
      <vt:lpstr>How to address Overfitting caused by complex trees?</vt:lpstr>
      <vt:lpstr>Ensembles</vt:lpstr>
      <vt:lpstr>Why does an ensemble make more accurate predictions?</vt:lpstr>
      <vt:lpstr>Ensemble Models</vt:lpstr>
      <vt:lpstr>Advanced Ensemble Methods</vt:lpstr>
      <vt:lpstr>Bagging</vt:lpstr>
      <vt:lpstr>Bagging</vt:lpstr>
      <vt:lpstr>Bagging</vt:lpstr>
      <vt:lpstr>Bagging – building an ensemble of  classifiers from bootstrap samples</vt:lpstr>
      <vt:lpstr>Food for thought</vt:lpstr>
      <vt:lpstr>Boosting</vt:lpstr>
      <vt:lpstr>Bagging and Boosting Algorithms</vt:lpstr>
      <vt:lpstr>Random Forests</vt:lpstr>
      <vt:lpstr>Random Forests – Advantages</vt:lpstr>
      <vt:lpstr>Random Forests – Disadvantages</vt:lpstr>
      <vt:lpstr>A real-life example</vt:lpstr>
      <vt:lpstr>PowerPoint Presentation</vt:lpstr>
      <vt:lpstr>Find the attribute which gives maximum information gain.</vt:lpstr>
      <vt:lpstr>PowerPoint Presentation</vt:lpstr>
      <vt:lpstr>Information gain of outlook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Rain, find entropy and information 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Draw the decision tree of the given problem.</vt:lpstr>
      <vt:lpstr>Decision tree</vt:lpstr>
      <vt:lpstr>Advantages and Disadvantages of Decision trees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saraths</dc:creator>
  <cp:lastModifiedBy>saraths</cp:lastModifiedBy>
  <cp:revision>63</cp:revision>
  <dcterms:created xsi:type="dcterms:W3CDTF">2024-04-16T05:05:28Z</dcterms:created>
  <dcterms:modified xsi:type="dcterms:W3CDTF">2024-06-26T03:38:04Z</dcterms:modified>
</cp:coreProperties>
</file>